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452" r:id="rId2"/>
    <p:sldId id="317" r:id="rId3"/>
    <p:sldId id="453" r:id="rId4"/>
    <p:sldId id="455" r:id="rId5"/>
    <p:sldId id="456" r:id="rId6"/>
    <p:sldId id="457" r:id="rId7"/>
    <p:sldId id="458" r:id="rId8"/>
    <p:sldId id="459" r:id="rId9"/>
    <p:sldId id="460" r:id="rId10"/>
    <p:sldId id="461" r:id="rId11"/>
    <p:sldId id="462" r:id="rId12"/>
    <p:sldId id="463" r:id="rId13"/>
    <p:sldId id="464" r:id="rId14"/>
    <p:sldId id="467" r:id="rId15"/>
    <p:sldId id="468" r:id="rId16"/>
    <p:sldId id="469" r:id="rId17"/>
    <p:sldId id="470" r:id="rId18"/>
    <p:sldId id="471" r:id="rId19"/>
    <p:sldId id="472" r:id="rId20"/>
    <p:sldId id="473" r:id="rId21"/>
    <p:sldId id="476" r:id="rId22"/>
    <p:sldId id="511" r:id="rId23"/>
    <p:sldId id="512" r:id="rId24"/>
    <p:sldId id="479"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24" userDrawn="1">
          <p15:clr>
            <a:srgbClr val="A4A3A4"/>
          </p15:clr>
        </p15:guide>
        <p15:guide id="2" pos="15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41651"/>
    <a:srgbClr val="FF9300"/>
    <a:srgbClr val="0090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41"/>
    <p:restoredTop sz="96327"/>
  </p:normalViewPr>
  <p:slideViewPr>
    <p:cSldViewPr snapToGrid="0" showGuides="1">
      <p:cViewPr varScale="1">
        <p:scale>
          <a:sx n="119" d="100"/>
          <a:sy n="119" d="100"/>
        </p:scale>
        <p:origin x="1224" y="184"/>
      </p:cViewPr>
      <p:guideLst>
        <p:guide orient="horz" pos="1824"/>
        <p:guide pos="15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3111DDE-007B-E44F-BDE3-0D8789E2AC0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7410" name="Rectangle 3">
            <a:extLst>
              <a:ext uri="{FF2B5EF4-FFF2-40B4-BE49-F238E27FC236}">
                <a16:creationId xmlns:a16="http://schemas.microsoft.com/office/drawing/2014/main" id="{51756BB3-2ACD-8F46-92CA-D9BE07F71D8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DFDDA83-2355-1F4E-A322-59D6DAD3813C}" type="datetime3">
              <a:rPr lang="en-US" altLang="en-US" smtClean="0"/>
              <a:pPr>
                <a:spcBef>
                  <a:spcPct val="0"/>
                </a:spcBef>
              </a:pPr>
              <a:t>12 July 2022</a:t>
            </a:fld>
            <a:endParaRPr lang="en-US" altLang="en-US"/>
          </a:p>
        </p:txBody>
      </p:sp>
      <p:sp>
        <p:nvSpPr>
          <p:cNvPr id="17411" name="Rectangle 6">
            <a:extLst>
              <a:ext uri="{FF2B5EF4-FFF2-40B4-BE49-F238E27FC236}">
                <a16:creationId xmlns:a16="http://schemas.microsoft.com/office/drawing/2014/main" id="{8A121C8C-8B20-0B4C-AD9D-1E27B607C0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7412" name="Rectangle 7">
            <a:extLst>
              <a:ext uri="{FF2B5EF4-FFF2-40B4-BE49-F238E27FC236}">
                <a16:creationId xmlns:a16="http://schemas.microsoft.com/office/drawing/2014/main" id="{4DC88D8D-B459-654C-9162-F427C22A2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BD42D87-3C69-1843-B1C4-472902846333}" type="slidenum">
              <a:rPr lang="en-US" altLang="en-US" smtClean="0"/>
              <a:pPr>
                <a:spcBef>
                  <a:spcPct val="0"/>
                </a:spcBef>
              </a:pPr>
              <a:t>1</a:t>
            </a:fld>
            <a:endParaRPr lang="en-US" altLang="en-US"/>
          </a:p>
        </p:txBody>
      </p:sp>
      <p:sp>
        <p:nvSpPr>
          <p:cNvPr id="17413" name="Rectangle 2">
            <a:extLst>
              <a:ext uri="{FF2B5EF4-FFF2-40B4-BE49-F238E27FC236}">
                <a16:creationId xmlns:a16="http://schemas.microsoft.com/office/drawing/2014/main" id="{BC667B41-DBF5-2841-A45C-0DF3074C4AAD}"/>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ECF85D3F-43E4-FD40-9912-9573F0C8F2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B6888D83-C89B-5E4D-BE26-C079C66E1DFF}"/>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CC0E96B7-94AC-F64F-B224-9FC08D3DC4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a:latin typeface="Arial" panose="020B0604020202020204" pitchFamily="34" charset="0"/>
                <a:ea typeface="ＭＳ Ｐゴシック" panose="020B0600070205080204" pitchFamily="34" charset="-128"/>
              </a:rPr>
              <a:t>May slow down overflow, but overall performance improved by optimizing for the normal case </a:t>
            </a:r>
            <a:r>
              <a:rPr lang="en-US" altLang="en-US">
                <a:latin typeface="Arial" panose="020B0604020202020204" pitchFamily="34" charset="0"/>
                <a:ea typeface="ＭＳ Ｐゴシック" panose="020B0600070205080204" pitchFamily="34" charset="-128"/>
                <a:sym typeface="Wingdings" pitchFamily="2" charset="2"/>
              </a:rPr>
              <a:t> isn</a:t>
            </a:r>
            <a:r>
              <a:rPr lang="ja-JP" altLang="en-US">
                <a:latin typeface="Arial" panose="020B0604020202020204" pitchFamily="34" charset="0"/>
                <a:ea typeface="ＭＳ Ｐゴシック" panose="020B0600070205080204" pitchFamily="34" charset="-128"/>
                <a:sym typeface="Wingdings" pitchFamily="2" charset="2"/>
              </a:rPr>
              <a:t>’</a:t>
            </a:r>
            <a:r>
              <a:rPr lang="en-US" altLang="ja-JP">
                <a:latin typeface="Arial" panose="020B0604020202020204" pitchFamily="34" charset="0"/>
                <a:ea typeface="ＭＳ Ｐゴシック" panose="020B0600070205080204" pitchFamily="34" charset="-128"/>
                <a:sym typeface="Wingdings" pitchFamily="2" charset="2"/>
              </a:rPr>
              <a:t>t this the way caches work?</a:t>
            </a:r>
            <a:endParaRPr lang="en-US" altLang="ja-JP">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FE5145C5-2903-B64A-ABA1-13FDFED36C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086D6C3-ED39-DA4B-867B-79E1A07E8D98}" type="slidenum">
              <a:rPr lang="en-US" altLang="en-US" smtClean="0"/>
              <a:pPr>
                <a:spcBef>
                  <a:spcPct val="0"/>
                </a:spcBef>
              </a:pPr>
              <a:t>20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22</a:t>
            </a:fld>
            <a:endParaRPr lang="en-US" altLang="en-US"/>
          </a:p>
        </p:txBody>
      </p:sp>
    </p:spTree>
    <p:extLst>
      <p:ext uri="{BB962C8B-B14F-4D97-AF65-F5344CB8AC3E}">
        <p14:creationId xmlns:p14="http://schemas.microsoft.com/office/powerpoint/2010/main" val="3536941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23</a:t>
            </a:fld>
            <a:endParaRPr lang="en-US" altLang="en-US"/>
          </a:p>
        </p:txBody>
      </p:sp>
    </p:spTree>
    <p:extLst>
      <p:ext uri="{BB962C8B-B14F-4D97-AF65-F5344CB8AC3E}">
        <p14:creationId xmlns:p14="http://schemas.microsoft.com/office/powerpoint/2010/main" val="94235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142FDD56-43E0-314B-BD72-A019B666FD0C}"/>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C313C49C-82E8-8E46-A220-B1DB70D0F2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ea typeface="ＭＳ Ｐゴシック" panose="020B0600070205080204" pitchFamily="34" charset="-128"/>
              </a:rPr>
              <a:t>Compulsory misses</a:t>
            </a:r>
            <a:r>
              <a:rPr lang="en-US" altLang="en-US">
                <a:latin typeface="Arial" panose="020B0604020202020204" pitchFamily="34" charset="0"/>
                <a:ea typeface="ＭＳ Ｐゴシック" panose="020B0600070205080204" pitchFamily="34" charset="-128"/>
              </a:rPr>
              <a:t>: Those misses caused by the first reference to a location in memory. Cache size and associativity make no difference to the number of compulsory misses. Prefetching can help here, as can larger cache block sizes (which are a form of prefetching). Compulsory misses are sometimes referred to as </a:t>
            </a:r>
            <a:r>
              <a:rPr lang="en-US" altLang="en-US" i="1">
                <a:latin typeface="Arial" panose="020B0604020202020204" pitchFamily="34" charset="0"/>
                <a:ea typeface="ＭＳ Ｐゴシック" panose="020B0600070205080204" pitchFamily="34" charset="-128"/>
              </a:rPr>
              <a:t>cold misses</a:t>
            </a:r>
            <a:r>
              <a:rPr lang="en-US" altLang="en-US">
                <a:latin typeface="Arial" panose="020B0604020202020204" pitchFamily="34" charset="0"/>
                <a:ea typeface="ＭＳ Ｐゴシック" panose="020B0600070205080204" pitchFamily="34" charset="-128"/>
              </a:rPr>
              <a:t>.</a:t>
            </a:r>
          </a:p>
          <a:p>
            <a:r>
              <a:rPr lang="en-US" altLang="en-US" i="1">
                <a:latin typeface="Arial" panose="020B0604020202020204" pitchFamily="34" charset="0"/>
                <a:ea typeface="ＭＳ Ｐゴシック" panose="020B0600070205080204" pitchFamily="34" charset="-128"/>
              </a:rPr>
              <a:t>Capacity misses</a:t>
            </a:r>
            <a:r>
              <a:rPr lang="en-US" altLang="en-US">
                <a:latin typeface="Arial" panose="020B0604020202020204" pitchFamily="34" charset="0"/>
                <a:ea typeface="ＭＳ Ｐゴシック" panose="020B0600070205080204" pitchFamily="34" charset="-128"/>
              </a:rPr>
              <a:t>: Those misses that occur regardless of associativity or block size, solely due to the finite size of the cache. The curve of capacity miss rate versus cache size gives some measure of the temporal locality of a particular reference stream.</a:t>
            </a:r>
          </a:p>
          <a:p>
            <a:r>
              <a:rPr lang="en-US" altLang="en-US" i="1">
                <a:latin typeface="Arial" panose="020B0604020202020204" pitchFamily="34" charset="0"/>
                <a:ea typeface="ＭＳ Ｐゴシック" panose="020B0600070205080204" pitchFamily="34" charset="-128"/>
              </a:rPr>
              <a:t>Conflict misses</a:t>
            </a:r>
            <a:r>
              <a:rPr lang="en-US" altLang="en-US">
                <a:latin typeface="Arial" panose="020B0604020202020204" pitchFamily="34" charset="0"/>
                <a:ea typeface="ＭＳ Ｐゴシック" panose="020B0600070205080204" pitchFamily="34" charset="-128"/>
              </a:rPr>
              <a:t>: Those misses that could have been avoided, had the cache not evicted an entry earlier. Conflict misses can be further broken down into </a:t>
            </a:r>
            <a:r>
              <a:rPr lang="en-US" altLang="en-US" i="1">
                <a:latin typeface="Arial" panose="020B0604020202020204" pitchFamily="34" charset="0"/>
                <a:ea typeface="ＭＳ Ｐゴシック" panose="020B0600070205080204" pitchFamily="34" charset="-128"/>
              </a:rPr>
              <a:t>mapping misses</a:t>
            </a:r>
            <a:r>
              <a:rPr lang="en-US" altLang="en-US">
                <a:latin typeface="Arial" panose="020B0604020202020204" pitchFamily="34" charset="0"/>
                <a:ea typeface="ＭＳ Ｐゴシック" panose="020B0600070205080204" pitchFamily="34" charset="-128"/>
              </a:rPr>
              <a:t>, that are unavoidable given a particular amount of associativity, and </a:t>
            </a:r>
            <a:r>
              <a:rPr lang="en-US" altLang="en-US" i="1">
                <a:latin typeface="Arial" panose="020B0604020202020204" pitchFamily="34" charset="0"/>
                <a:ea typeface="ＭＳ Ｐゴシック" panose="020B0600070205080204" pitchFamily="34" charset="-128"/>
              </a:rPr>
              <a:t>replacement misses</a:t>
            </a:r>
            <a:r>
              <a:rPr lang="en-US" altLang="en-US">
                <a:latin typeface="Arial" panose="020B0604020202020204" pitchFamily="34" charset="0"/>
                <a:ea typeface="ＭＳ Ｐゴシック" panose="020B0600070205080204" pitchFamily="34" charset="-128"/>
              </a:rPr>
              <a:t>, which are due to the particular victim choice of the replacement policy.</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3B38B0D5-88AF-634A-B532-D03CC574C6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74A9EB7-7746-F04A-83A4-54D6D753A3FF}" type="slidenum">
              <a:rPr lang="en-US" altLang="en-US" smtClean="0"/>
              <a:pPr>
                <a:spcBef>
                  <a:spcPct val="0"/>
                </a:spcBef>
              </a:pPr>
              <a:t>24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C4D4D525-3C39-0444-A032-8DAB898A4614}"/>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49E3DBFA-9C6A-4841-92B9-0EF54138DE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top 5 sales leaders for fabless companies in 2003 were:</a:t>
            </a:r>
          </a:p>
          <a:p>
            <a:r>
              <a:rPr lang="en-US" altLang="en-US" b="1">
                <a:latin typeface="Arial" panose="020B0604020202020204" pitchFamily="34" charset="0"/>
                <a:ea typeface="ＭＳ Ｐゴシック" panose="020B0600070205080204" pitchFamily="34" charset="-128"/>
              </a:rPr>
              <a:t>Rank	Company	Country of origin	Revenue (million US$)	</a:t>
            </a:r>
          </a:p>
          <a:p>
            <a:r>
              <a:rPr lang="fr-FR" altLang="en-US">
                <a:latin typeface="Arial" panose="020B0604020202020204" pitchFamily="34" charset="0"/>
                <a:ea typeface="ＭＳ Ｐゴシック" panose="020B0600070205080204" pitchFamily="34" charset="-128"/>
              </a:rPr>
              <a:t>1	Qualcomm	USA		2,398	</a:t>
            </a:r>
          </a:p>
          <a:p>
            <a:r>
              <a:rPr lang="fr-FR" altLang="en-US">
                <a:latin typeface="Arial" panose="020B0604020202020204" pitchFamily="34" charset="0"/>
                <a:ea typeface="ＭＳ Ｐゴシック" panose="020B0600070205080204" pitchFamily="34" charset="-128"/>
              </a:rPr>
              <a:t>2	NVIDIA	USA		1,716	</a:t>
            </a:r>
          </a:p>
          <a:p>
            <a:r>
              <a:rPr lang="en-US" altLang="en-US">
                <a:latin typeface="Arial" panose="020B0604020202020204" pitchFamily="34" charset="0"/>
                <a:ea typeface="ＭＳ Ｐゴシック" panose="020B0600070205080204" pitchFamily="34" charset="-128"/>
              </a:rPr>
              <a:t>3	Broadcom	USA		1,610	</a:t>
            </a:r>
          </a:p>
          <a:p>
            <a:r>
              <a:rPr lang="en-US" altLang="en-US">
                <a:latin typeface="Arial" panose="020B0604020202020204" pitchFamily="34" charset="0"/>
                <a:ea typeface="ＭＳ Ｐゴシック" panose="020B0600070205080204" pitchFamily="34" charset="-128"/>
              </a:rPr>
              <a:t>4	ATI Technologies	Canada	1,401	</a:t>
            </a:r>
          </a:p>
          <a:p>
            <a:r>
              <a:rPr lang="tr-TR" altLang="en-US">
                <a:latin typeface="Arial" panose="020B0604020202020204" pitchFamily="34" charset="0"/>
                <a:ea typeface="ＭＳ Ｐゴシック" panose="020B0600070205080204" pitchFamily="34" charset="-128"/>
              </a:rPr>
              <a:t>5	Xilinx	USA		1,300	</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The top 5 sales leaders for fabless companies in 2011 were:[8]</a:t>
            </a:r>
          </a:p>
          <a:p>
            <a:r>
              <a:rPr lang="en-US" altLang="en-US" b="1">
                <a:latin typeface="Arial" panose="020B0604020202020204" pitchFamily="34" charset="0"/>
                <a:ea typeface="ＭＳ Ｐゴシック" panose="020B0600070205080204" pitchFamily="34" charset="-128"/>
              </a:rPr>
              <a:t>Rank	Company	Country of origin	Revenue (million US$)	</a:t>
            </a:r>
          </a:p>
          <a:p>
            <a:r>
              <a:rPr lang="fr-FR" altLang="en-US">
                <a:latin typeface="Arial" panose="020B0604020202020204" pitchFamily="34" charset="0"/>
                <a:ea typeface="ＭＳ Ｐゴシック" panose="020B0600070205080204" pitchFamily="34" charset="-128"/>
              </a:rPr>
              <a:t>1	Qualcomm	USA	9,910	</a:t>
            </a:r>
          </a:p>
          <a:p>
            <a:r>
              <a:rPr lang="en-US" altLang="en-US">
                <a:latin typeface="Arial" panose="020B0604020202020204" pitchFamily="34" charset="0"/>
                <a:ea typeface="ＭＳ Ｐゴシック" panose="020B0600070205080204" pitchFamily="34" charset="-128"/>
              </a:rPr>
              <a:t>2	Broadcom	USA	7,160	</a:t>
            </a:r>
          </a:p>
          <a:p>
            <a:r>
              <a:rPr lang="en-US" altLang="en-US">
                <a:latin typeface="Arial" panose="020B0604020202020204" pitchFamily="34" charset="0"/>
                <a:ea typeface="ＭＳ Ｐゴシック" panose="020B0600070205080204" pitchFamily="34" charset="-128"/>
              </a:rPr>
              <a:t>3	AMD	USA	6,568	</a:t>
            </a:r>
          </a:p>
          <a:p>
            <a:r>
              <a:rPr lang="en-US" altLang="en-US">
                <a:latin typeface="Arial" panose="020B0604020202020204" pitchFamily="34" charset="0"/>
                <a:ea typeface="ＭＳ Ｐゴシック" panose="020B0600070205080204" pitchFamily="34" charset="-128"/>
              </a:rPr>
              <a:t>4	Nvidia	USA	3,939	</a:t>
            </a:r>
          </a:p>
          <a:p>
            <a:r>
              <a:rPr lang="en-US" altLang="en-US">
                <a:latin typeface="Arial" panose="020B0604020202020204" pitchFamily="34" charset="0"/>
                <a:ea typeface="ＭＳ Ｐゴシック" panose="020B0600070205080204" pitchFamily="34" charset="-128"/>
              </a:rPr>
              <a:t>5	Marvell	USA	3,445	</a:t>
            </a:r>
          </a:p>
          <a:p>
            <a:endParaRPr lang="en-US" altLang="en-US">
              <a:latin typeface="Arial" panose="020B0604020202020204" pitchFamily="34" charset="0"/>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45955E97-5518-DA41-8E35-15260E506A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9EC2266-A4D4-AF4B-B95C-99826F5B4BFD}" type="slidenum">
              <a:rPr lang="en-US" altLang="en-US" smtClean="0"/>
              <a:pPr>
                <a:spcBef>
                  <a:spcPct val="0"/>
                </a:spcBef>
              </a:pPr>
              <a:t>25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CCE43DC-FDC1-664B-8DD7-809C27FBA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F36E7A4-CD37-554A-B863-9A20F098AF6B}" type="slidenum">
              <a:rPr lang="en-US" altLang="en-US" smtClean="0"/>
              <a:pPr>
                <a:spcBef>
                  <a:spcPct val="0"/>
                </a:spcBef>
              </a:pPr>
              <a:t>29</a:t>
            </a:fld>
            <a:endParaRPr lang="en-US" altLang="en-US"/>
          </a:p>
        </p:txBody>
      </p:sp>
      <p:sp>
        <p:nvSpPr>
          <p:cNvPr id="63490" name="Rectangle 2">
            <a:extLst>
              <a:ext uri="{FF2B5EF4-FFF2-40B4-BE49-F238E27FC236}">
                <a16:creationId xmlns:a16="http://schemas.microsoft.com/office/drawing/2014/main" id="{31E7BEDE-981C-A240-8178-42F4F08D1FF1}"/>
              </a:ext>
            </a:extLst>
          </p:cNvPr>
          <p:cNvSpPr>
            <a:spLocks noGrp="1" noRot="1" noChangeAspect="1" noChangeArrowheads="1" noTextEdit="1"/>
          </p:cNvSpPr>
          <p:nvPr>
            <p:ph type="sldImg"/>
          </p:nvPr>
        </p:nvSpPr>
        <p:spPr>
          <a:solidFill>
            <a:srgbClr val="FFFFFF"/>
          </a:solidFill>
          <a:ln/>
        </p:spPr>
      </p:sp>
      <p:sp>
        <p:nvSpPr>
          <p:cNvPr id="63491" name="Rectangle 3">
            <a:extLst>
              <a:ext uri="{FF2B5EF4-FFF2-40B4-BE49-F238E27FC236}">
                <a16:creationId xmlns:a16="http://schemas.microsoft.com/office/drawing/2014/main" id="{2751892F-9F70-A44F-BCE3-9AF0286B999C}"/>
              </a:ext>
            </a:extLst>
          </p:cNvPr>
          <p:cNvSpPr>
            <a:spLocks noGrp="1" noChangeArrowheads="1"/>
          </p:cNvSpPr>
          <p:nvPr>
            <p:ph type="body" idx="1"/>
          </p:nvPr>
        </p:nvSpPr>
        <p:spPr>
          <a:xfrm>
            <a:off x="915988" y="4343400"/>
            <a:ext cx="5026025" cy="4114800"/>
          </a:xfrm>
          <a:solidFill>
            <a:srgbClr val="FFFFFF"/>
          </a:solidFill>
          <a:ln>
            <a:solidFill>
              <a:srgbClr val="000000"/>
            </a:solidFill>
          </a:ln>
        </p:spPr>
        <p:txBody>
          <a:bodyPr lIns="86486" tIns="43243" rIns="86486" bIns="43243"/>
          <a:lstStyle/>
          <a:p>
            <a:pPr eaLnBrk="1" hangingPunct="1"/>
            <a:r>
              <a:rPr lang="en-US" altLang="en-US">
                <a:latin typeface="Arial" panose="020B0604020202020204" pitchFamily="34" charset="0"/>
                <a:ea typeface="ＭＳ Ｐゴシック" panose="020B0600070205080204" pitchFamily="34" charset="-128"/>
              </a:rPr>
              <a:t>This is a good place to explain the architecture of Green Destiny.</a:t>
            </a:r>
          </a:p>
          <a:p>
            <a:pPr eaLnBrk="1" hangingPunct="1">
              <a:buFontTx/>
              <a:buChar char="-"/>
            </a:pPr>
            <a:r>
              <a:rPr lang="en-US" altLang="en-US">
                <a:latin typeface="Arial" panose="020B0604020202020204" pitchFamily="34" charset="0"/>
                <a:ea typeface="ＭＳ Ｐゴシック" panose="020B0600070205080204" pitchFamily="34" charset="-128"/>
              </a:rPr>
              <a:t>Each chassis has 24 nodes. </a:t>
            </a:r>
          </a:p>
          <a:p>
            <a:pPr eaLnBrk="1" hangingPunct="1">
              <a:buFontTx/>
              <a:buChar char="-"/>
            </a:pPr>
            <a:r>
              <a:rPr lang="en-US" altLang="en-US">
                <a:latin typeface="Arial" panose="020B0604020202020204" pitchFamily="34" charset="0"/>
                <a:ea typeface="ＭＳ Ｐゴシック" panose="020B0600070205080204" pitchFamily="34" charset="-128"/>
              </a:rPr>
              <a:t>Each chassis is connected to a 24-port switch. </a:t>
            </a:r>
          </a:p>
          <a:p>
            <a:pPr eaLnBrk="1" hangingPunct="1">
              <a:buFontTx/>
              <a:buChar char="-"/>
            </a:pPr>
            <a:r>
              <a:rPr lang="en-US" altLang="en-US">
                <a:latin typeface="Arial" panose="020B0604020202020204" pitchFamily="34" charset="0"/>
                <a:ea typeface="ＭＳ Ｐゴシック" panose="020B0600070205080204" pitchFamily="34" charset="-128"/>
              </a:rPr>
              <a:t>Each 24-port switch is connected to a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root</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 switch.</a:t>
            </a:r>
          </a:p>
          <a:p>
            <a:pPr eaLnBrk="1" hangingPunct="1">
              <a:buFontTx/>
              <a:buChar char="-"/>
            </a:pPr>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Despite operating in an 85-90 F dusty warehouse at 2195 meters (7400 feet) with no air conditioning, no air ventilation, no air humidification, and no air filtration.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EA6166-B4CB-684B-99BC-C95BB59863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3F7D25-0E17-9D45-826A-025036D31ED0}" type="slidenum">
              <a:rPr lang="en-US" altLang="en-US" smtClean="0"/>
              <a:pPr>
                <a:spcBef>
                  <a:spcPct val="0"/>
                </a:spcBef>
              </a:pPr>
              <a:t>30</a:t>
            </a:fld>
            <a:endParaRPr lang="en-US" altLang="en-US"/>
          </a:p>
        </p:txBody>
      </p:sp>
      <p:sp>
        <p:nvSpPr>
          <p:cNvPr id="65538" name="Rectangle 2">
            <a:extLst>
              <a:ext uri="{FF2B5EF4-FFF2-40B4-BE49-F238E27FC236}">
                <a16:creationId xmlns:a16="http://schemas.microsoft.com/office/drawing/2014/main" id="{56FCCF0A-23A0-0E48-B151-1593FCEB51D6}"/>
              </a:ext>
            </a:extLst>
          </p:cNvPr>
          <p:cNvSpPr>
            <a:spLocks noGrp="1" noRot="1" noChangeAspect="1" noChangeArrowheads="1" noTextEdit="1"/>
          </p:cNvSpPr>
          <p:nvPr>
            <p:ph type="sldImg"/>
          </p:nvPr>
        </p:nvSpPr>
        <p:spPr>
          <a:xfrm>
            <a:off x="1144588" y="685800"/>
            <a:ext cx="4572000" cy="3429000"/>
          </a:xfrm>
          <a:solidFill>
            <a:srgbClr val="FFFFFF"/>
          </a:solidFill>
          <a:ln/>
        </p:spPr>
      </p:sp>
      <p:sp>
        <p:nvSpPr>
          <p:cNvPr id="65539" name="Rectangle 3">
            <a:extLst>
              <a:ext uri="{FF2B5EF4-FFF2-40B4-BE49-F238E27FC236}">
                <a16:creationId xmlns:a16="http://schemas.microsoft.com/office/drawing/2014/main" id="{34E893BF-1130-B340-A2DC-913DA04E158F}"/>
              </a:ext>
            </a:extLst>
          </p:cNvPr>
          <p:cNvSpPr>
            <a:spLocks noGrp="1" noChangeArrowheads="1"/>
          </p:cNvSpPr>
          <p:nvPr>
            <p:ph type="body" idx="1"/>
          </p:nvPr>
        </p:nvSpPr>
        <p:spPr>
          <a:solidFill>
            <a:srgbClr val="FFFFFF"/>
          </a:solidFill>
          <a:ln>
            <a:solidFill>
              <a:srgbClr val="000000"/>
            </a:solidFill>
          </a:ln>
        </p:spPr>
        <p:txBody>
          <a:bodyPr lIns="86493" tIns="43247" rIns="86493" bIns="43247"/>
          <a:lstStyle/>
          <a:p>
            <a:r>
              <a:rPr lang="en-US" altLang="en-US">
                <a:latin typeface="Arial" panose="020B0604020202020204" pitchFamily="34" charset="0"/>
                <a:ea typeface="ＭＳ Ｐゴシック" panose="020B0600070205080204" pitchFamily="34" charset="-128"/>
              </a:rPr>
              <a:t>Thermal die image:  48-degree C vs. 106-degree 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17A6458C-5D5B-5544-82F0-535A9E188E08}"/>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E0B744D0-3113-2E4E-8031-E7AD9408F5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Power Wall + Memory Wall + ILP = Brick Wall</a:t>
            </a:r>
          </a:p>
        </p:txBody>
      </p:sp>
      <p:sp>
        <p:nvSpPr>
          <p:cNvPr id="67587" name="Slide Number Placeholder 3">
            <a:extLst>
              <a:ext uri="{FF2B5EF4-FFF2-40B4-BE49-F238E27FC236}">
                <a16:creationId xmlns:a16="http://schemas.microsoft.com/office/drawing/2014/main" id="{D4126854-F699-8D4C-9B85-33C795311B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F80F04-B17F-5240-AE2C-E18EE1EECE2B}" type="slidenum">
              <a:rPr lang="en-US" altLang="en-US" smtClean="0"/>
              <a:pPr>
                <a:spcBef>
                  <a:spcPct val="0"/>
                </a:spcBef>
              </a:pPr>
              <a:t>31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A3EE748B-52CE-C849-83B2-0591FF517FD2}"/>
              </a:ext>
            </a:extLst>
          </p:cNvPr>
          <p:cNvSpPr>
            <a:spLocks noGrp="1" noRot="1" noChangeAspect="1" noChangeArrowheads="1" noTextEdit="1"/>
          </p:cNvSpPr>
          <p:nvPr>
            <p:ph type="sldImg"/>
          </p:nvPr>
        </p:nvSpPr>
        <p:spPr>
          <a:solidFill>
            <a:srgbClr val="FFFFFF"/>
          </a:solidFill>
          <a:ln/>
        </p:spPr>
      </p:sp>
      <p:sp>
        <p:nvSpPr>
          <p:cNvPr id="72706" name="Rectangle 2">
            <a:extLst>
              <a:ext uri="{FF2B5EF4-FFF2-40B4-BE49-F238E27FC236}">
                <a16:creationId xmlns:a16="http://schemas.microsoft.com/office/drawing/2014/main" id="{9080171C-D5EB-3C4E-AE63-B3422F486D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400">
                <a:latin typeface="Calibri" panose="020F0502020204030204" pitchFamily="34" charset="0"/>
                <a:ea typeface="ＭＳ Ｐゴシック" panose="020B0600070205080204" pitchFamily="34" charset="-128"/>
              </a:rPr>
              <a:t>3:15</a:t>
            </a:r>
          </a:p>
          <a:p>
            <a:pPr eaLnBrk="1" hangingPunct="1"/>
            <a:r>
              <a:rPr lang="en-US" altLang="en-US" sz="240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a:latin typeface="Calibri" panose="020F0502020204030204" pitchFamily="34" charset="0"/>
              <a:ea typeface="ＭＳ Ｐゴシック" panose="020B0600070205080204" pitchFamily="34" charset="-128"/>
            </a:endParaRPr>
          </a:p>
          <a:p>
            <a:pPr eaLnBrk="1" hangingPunct="1"/>
            <a:r>
              <a:rPr lang="en-US" altLang="en-US" sz="240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a:latin typeface="Calibri" panose="020F0502020204030204" pitchFamily="34" charset="0"/>
                <a:ea typeface="ＭＳ Ｐゴシック" panose="020B0600070205080204" pitchFamily="34" charset="-128"/>
              </a:rPr>
              <a:t> </a:t>
            </a:r>
            <a:r>
              <a:rPr lang="en-US" altLang="ja-JP" sz="2400" i="1">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a:latin typeface="Calibri" panose="020F0502020204030204" pitchFamily="34" charset="0"/>
                <a:ea typeface="ＭＳ Ｐゴシック" panose="020B0600070205080204" pitchFamily="34" charset="-128"/>
              </a:rPr>
              <a:t>s Journal</a:t>
            </a:r>
            <a:r>
              <a:rPr lang="en-US" altLang="ja-JP" sz="240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4045120E-D42A-BE4E-B4C3-F210D570F26D}"/>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968E932A-E137-8148-BC1E-3B12C40CB9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TEST QUESTION!</a:t>
            </a:r>
          </a:p>
        </p:txBody>
      </p:sp>
      <p:sp>
        <p:nvSpPr>
          <p:cNvPr id="74755" name="Slide Number Placeholder 3">
            <a:extLst>
              <a:ext uri="{FF2B5EF4-FFF2-40B4-BE49-F238E27FC236}">
                <a16:creationId xmlns:a16="http://schemas.microsoft.com/office/drawing/2014/main" id="{04CD33D9-C9E4-904E-924E-B7CE3B3490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B854D75-C551-EF4B-A470-AEF08E8BC097}" type="slidenum">
              <a:rPr lang="en-US" altLang="en-US" smtClean="0"/>
              <a:pPr>
                <a:spcBef>
                  <a:spcPct val="0"/>
                </a:spcBef>
              </a:pPr>
              <a:t>36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cap="none" dirty="0"/>
              <a:t>What are the implications of computing capability increasing faster than memory speed?</a:t>
            </a:r>
            <a:endParaRPr lang="en-US" dirty="0"/>
          </a:p>
        </p:txBody>
      </p:sp>
      <p:sp>
        <p:nvSpPr>
          <p:cNvPr id="4" name="Slide Number Placeholder 3"/>
          <p:cNvSpPr>
            <a:spLocks noGrp="1"/>
          </p:cNvSpPr>
          <p:nvPr>
            <p:ph type="sldNum" sz="quarter" idx="5"/>
          </p:nvPr>
        </p:nvSpPr>
        <p:spPr/>
        <p:txBody>
          <a:bodyPr/>
          <a:lstStyle/>
          <a:p>
            <a:pPr>
              <a:defRPr/>
            </a:pPr>
            <a:fld id="{BFE4E592-4345-6F4D-9739-77984CB72084}" type="slidenum">
              <a:rPr lang="en-US" altLang="en-US" smtClean="0"/>
              <a:pPr>
                <a:defRPr/>
              </a:pPr>
              <a:t>4</a:t>
            </a:fld>
            <a:endParaRPr lang="en-US" altLang="en-US"/>
          </a:p>
        </p:txBody>
      </p:sp>
    </p:spTree>
    <p:extLst>
      <p:ext uri="{BB962C8B-B14F-4D97-AF65-F5344CB8AC3E}">
        <p14:creationId xmlns:p14="http://schemas.microsoft.com/office/powerpoint/2010/main" val="40287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145892C-FAF6-C84E-9AB6-6D205FDE5408}"/>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9FB35993-2632-1E4D-9E7B-904558C221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Design Principle:  Make the common case fast!</a:t>
            </a:r>
          </a:p>
        </p:txBody>
      </p:sp>
      <p:sp>
        <p:nvSpPr>
          <p:cNvPr id="23555" name="Slide Number Placeholder 3">
            <a:extLst>
              <a:ext uri="{FF2B5EF4-FFF2-40B4-BE49-F238E27FC236}">
                <a16:creationId xmlns:a16="http://schemas.microsoft.com/office/drawing/2014/main" id="{5BD48915-E736-CC4D-9F4B-83ACCF2ECF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55514F6-0F35-DB4B-96B5-C6831D230777}" type="slidenum">
              <a:rPr lang="en-US" altLang="en-US" smtClean="0"/>
              <a:pPr>
                <a:spcBef>
                  <a:spcPct val="0"/>
                </a:spcBef>
              </a:pPr>
              <a:t>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59CB52C6-62DC-0140-B809-1E3A862EA219}"/>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21706678-E54E-9349-87A2-F91B44CD36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FINISH THIS SLIDE DECK TODAY!</a:t>
            </a:r>
          </a:p>
        </p:txBody>
      </p:sp>
      <p:sp>
        <p:nvSpPr>
          <p:cNvPr id="26627" name="Slide Number Placeholder 3">
            <a:extLst>
              <a:ext uri="{FF2B5EF4-FFF2-40B4-BE49-F238E27FC236}">
                <a16:creationId xmlns:a16="http://schemas.microsoft.com/office/drawing/2014/main" id="{026F010B-97A9-7847-9B2E-001B39F31C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745D051-9021-E043-8113-BFD4269D09F3}" type="slidenum">
              <a:rPr lang="en-US" altLang="en-US" smtClean="0"/>
              <a:pPr>
                <a:spcBef>
                  <a:spcPct val="0"/>
                </a:spcBef>
              </a:pPr>
              <a:t>8</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9BF46CE3-79D1-6446-A23B-3F0D2112825D}"/>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7AF96A91-3023-0E48-80EB-D60CB90075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TEST QUESTION!</a:t>
            </a:r>
          </a:p>
        </p:txBody>
      </p:sp>
      <p:sp>
        <p:nvSpPr>
          <p:cNvPr id="28675" name="Slide Number Placeholder 3">
            <a:extLst>
              <a:ext uri="{FF2B5EF4-FFF2-40B4-BE49-F238E27FC236}">
                <a16:creationId xmlns:a16="http://schemas.microsoft.com/office/drawing/2014/main" id="{C7EC8719-C109-C443-BBDD-06863E13DB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C6982B5-D8A8-6243-BE84-D3EDEBCCFD18}" type="slidenum">
              <a:rPr lang="en-US" altLang="en-US" smtClean="0"/>
              <a:pPr>
                <a:spcBef>
                  <a:spcPct val="0"/>
                </a:spcBef>
              </a:pPr>
              <a:t>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236A96FD-C7CF-D141-AF22-5D832F669513}"/>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8842DFC5-4555-CA44-9F12-DEA7523C25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Productivity</a:t>
            </a:r>
          </a:p>
          <a:p>
            <a:r>
              <a:rPr lang="en-US" altLang="en-US">
                <a:latin typeface="Arial" panose="020B0604020202020204" pitchFamily="34" charset="0"/>
                <a:ea typeface="ＭＳ Ｐゴシック" panose="020B0600070205080204" pitchFamily="34" charset="-128"/>
              </a:rPr>
              <a:t>Efficiency </a:t>
            </a:r>
          </a:p>
          <a:p>
            <a:r>
              <a:rPr lang="en-US" altLang="en-US">
                <a:latin typeface="Arial" panose="020B0604020202020204" pitchFamily="34" charset="0"/>
                <a:ea typeface="ＭＳ Ｐゴシック" panose="020B0600070205080204" pitchFamily="34" charset="-128"/>
              </a:rPr>
              <a:t>Efficiency/Performance</a:t>
            </a:r>
          </a:p>
          <a:p>
            <a:r>
              <a:rPr lang="en-US" altLang="en-US">
                <a:latin typeface="Arial" panose="020B0604020202020204" pitchFamily="34" charset="0"/>
                <a:ea typeface="ＭＳ Ｐゴシック" panose="020B0600070205080204" pitchFamily="34" charset="-128"/>
              </a:rPr>
              <a:t>Performance</a:t>
            </a:r>
          </a:p>
        </p:txBody>
      </p:sp>
      <p:sp>
        <p:nvSpPr>
          <p:cNvPr id="30723" name="Slide Number Placeholder 3">
            <a:extLst>
              <a:ext uri="{FF2B5EF4-FFF2-40B4-BE49-F238E27FC236}">
                <a16:creationId xmlns:a16="http://schemas.microsoft.com/office/drawing/2014/main" id="{47EEFB61-2897-9841-9AC6-D1BCC1FB8D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7CBE06D-2334-B440-8842-128C0384602E}" type="slidenum">
              <a:rPr lang="en-US" altLang="en-US" sz="1200" smtClean="0"/>
              <a:pPr/>
              <a:t>10</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B22F25F0-A44F-0541-964A-E57634E0ED11}"/>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D4BD81E-FC6C-2343-946F-C1D02585CA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16-bit immediate plus LUI</a:t>
            </a:r>
          </a:p>
        </p:txBody>
      </p:sp>
      <p:sp>
        <p:nvSpPr>
          <p:cNvPr id="33795" name="Slide Number Placeholder 3">
            <a:extLst>
              <a:ext uri="{FF2B5EF4-FFF2-40B4-BE49-F238E27FC236}">
                <a16:creationId xmlns:a16="http://schemas.microsoft.com/office/drawing/2014/main" id="{DFB5CD62-6BA7-1C45-AA0A-87D075A3BE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8F8F268-0384-A945-A814-203F162888C6}" type="slidenum">
              <a:rPr lang="en-US" altLang="en-US" smtClean="0"/>
              <a:pPr>
                <a:spcBef>
                  <a:spcPct val="0"/>
                </a:spcBef>
              </a:pPr>
              <a:t>12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17</a:t>
            </a:fld>
            <a:endParaRPr lang="en-US" altLang="en-US"/>
          </a:p>
        </p:txBody>
      </p:sp>
    </p:spTree>
    <p:extLst>
      <p:ext uri="{BB962C8B-B14F-4D97-AF65-F5344CB8AC3E}">
        <p14:creationId xmlns:p14="http://schemas.microsoft.com/office/powerpoint/2010/main" val="1555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BEDE46D3-6F66-2A47-BA20-A34E69663D38}"/>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889501A4-F9FA-F04A-BE3C-DCBAD4793F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Anecdote:  Is MIPS gone?  No.  Chinese licensed it and are putting together their own chip for supercomputing.</a:t>
            </a:r>
          </a:p>
        </p:txBody>
      </p:sp>
      <p:sp>
        <p:nvSpPr>
          <p:cNvPr id="45059" name="Slide Number Placeholder 3">
            <a:extLst>
              <a:ext uri="{FF2B5EF4-FFF2-40B4-BE49-F238E27FC236}">
                <a16:creationId xmlns:a16="http://schemas.microsoft.com/office/drawing/2014/main" id="{F8F65642-8C84-D14B-A74C-E20F1CA967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3E8C9D2-8706-0545-85A6-B133605B928F}" type="slidenum">
              <a:rPr lang="en-US" altLang="en-US" smtClean="0"/>
              <a:pPr>
                <a:spcBef>
                  <a:spcPct val="0"/>
                </a:spcBef>
              </a:pPr>
              <a:t>18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endParaRPr lang="en-AU" altLang="en-US" dirty="0"/>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endParaRPr lang="en-US" dirty="0"/>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endParaRPr lang="en-US" dirty="0"/>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endParaRPr lang="en-US" dirty="0"/>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jpeg"/><Relationship Id="rId5" Type="http://schemas.openxmlformats.org/officeDocument/2006/relationships/tags" Target="../tags/tag5.xml"/><Relationship Id="rId10" Type="http://schemas.openxmlformats.org/officeDocument/2006/relationships/notesSlide" Target="../notesSlides/notesSlide15.xml"/><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1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image" Target="../media/image18.jpeg"/><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a:extLst>
              <a:ext uri="{FF2B5EF4-FFF2-40B4-BE49-F238E27FC236}">
                <a16:creationId xmlns:a16="http://schemas.microsoft.com/office/drawing/2014/main" id="{15A147C4-7BB9-594C-BC10-5D2E45218C2C}"/>
              </a:ext>
            </a:extLst>
          </p:cNvPr>
          <p:cNvSpPr>
            <a:spLocks noChangeArrowheads="1"/>
          </p:cNvSpPr>
          <p:nvPr/>
        </p:nvSpPr>
        <p:spPr bwMode="auto">
          <a:xfrm>
            <a:off x="2843213" y="1254125"/>
            <a:ext cx="139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a:solidFill>
                  <a:srgbClr val="011893"/>
                </a:solidFill>
              </a:rPr>
              <a:t>Chapter 1</a:t>
            </a:r>
            <a:endParaRPr lang="en-GB" altLang="en-US">
              <a:solidFill>
                <a:srgbClr val="011893"/>
              </a:solidFill>
            </a:endParaRPr>
          </a:p>
        </p:txBody>
      </p:sp>
      <p:sp>
        <p:nvSpPr>
          <p:cNvPr id="16386" name="Rectangle 12">
            <a:extLst>
              <a:ext uri="{FF2B5EF4-FFF2-40B4-BE49-F238E27FC236}">
                <a16:creationId xmlns:a16="http://schemas.microsoft.com/office/drawing/2014/main" id="{CEB07A6E-3863-D546-90E0-DE0D59B12E0B}"/>
              </a:ext>
            </a:extLst>
          </p:cNvPr>
          <p:cNvSpPr>
            <a:spLocks noChangeArrowheads="1"/>
          </p:cNvSpPr>
          <p:nvPr/>
        </p:nvSpPr>
        <p:spPr bwMode="auto">
          <a:xfrm>
            <a:off x="2843213" y="2060575"/>
            <a:ext cx="5832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a:solidFill>
                  <a:srgbClr val="011893"/>
                </a:solidFill>
              </a:rPr>
              <a:t>Fundamentals of Quantitative Design and Analysis</a:t>
            </a:r>
          </a:p>
          <a:p>
            <a:pPr eaLnBrk="1" hangingPunct="1">
              <a:spcBef>
                <a:spcPct val="0"/>
              </a:spcBef>
              <a:buFontTx/>
              <a:buNone/>
            </a:pPr>
            <a:endParaRPr lang="en-AU" altLang="en-US">
              <a:solidFill>
                <a:srgbClr val="011893"/>
              </a:solidFill>
            </a:endParaRPr>
          </a:p>
          <a:p>
            <a:pPr eaLnBrk="1" hangingPunct="1">
              <a:spcBef>
                <a:spcPct val="0"/>
              </a:spcBef>
              <a:buFontTx/>
              <a:buNone/>
            </a:pPr>
            <a:r>
              <a:rPr lang="en-AU" altLang="en-US">
                <a:solidFill>
                  <a:srgbClr val="011893"/>
                </a:solidFill>
              </a:rPr>
              <a:t>Part 2:  Trends, Constraints, and Wisdom </a:t>
            </a:r>
          </a:p>
        </p:txBody>
      </p:sp>
      <p:sp>
        <p:nvSpPr>
          <p:cNvPr id="16387" name="Text Box 13">
            <a:extLst>
              <a:ext uri="{FF2B5EF4-FFF2-40B4-BE49-F238E27FC236}">
                <a16:creationId xmlns:a16="http://schemas.microsoft.com/office/drawing/2014/main" id="{54AC8E55-81A2-5A41-94AF-F6FD437C6E68}"/>
              </a:ext>
            </a:extLst>
          </p:cNvPr>
          <p:cNvSpPr txBox="1">
            <a:spLocks noChangeArrowheads="1"/>
          </p:cNvSpPr>
          <p:nvPr/>
        </p:nvSpPr>
        <p:spPr bwMode="auto">
          <a:xfrm>
            <a:off x="2789238" y="-74613"/>
            <a:ext cx="450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800">
                <a:solidFill>
                  <a:schemeClr val="bg1"/>
                </a:solidFill>
                <a:latin typeface="Times New Roman" panose="02020603050405020304" pitchFamily="18" charset="0"/>
              </a:rPr>
              <a:t>Computer Architecture</a:t>
            </a:r>
          </a:p>
          <a:p>
            <a:pPr algn="ctr" eaLnBrk="1" hangingPunct="1">
              <a:spcBef>
                <a:spcPct val="0"/>
              </a:spcBef>
              <a:buFontTx/>
              <a:buNone/>
            </a:pPr>
            <a:r>
              <a:rPr lang="en-US" altLang="en-US" sz="2000">
                <a:solidFill>
                  <a:schemeClr val="bg1"/>
                </a:solidFill>
                <a:latin typeface="Arial" panose="020B0604020202020204" pitchFamily="34" charset="0"/>
              </a:rPr>
              <a:t>A Quantitative Approach, Sixth Edition</a:t>
            </a:r>
            <a:endParaRPr lang="en-GB" altLang="en-US" sz="2000">
              <a:solidFill>
                <a:schemeClr val="bg1"/>
              </a:solidFill>
              <a:latin typeface="Arial" panose="020B0604020202020204" pitchFamily="34" charset="0"/>
            </a:endParaRPr>
          </a:p>
        </p:txBody>
      </p:sp>
      <p:sp>
        <p:nvSpPr>
          <p:cNvPr id="16388" name="TextBox 5">
            <a:extLst>
              <a:ext uri="{FF2B5EF4-FFF2-40B4-BE49-F238E27FC236}">
                <a16:creationId xmlns:a16="http://schemas.microsoft.com/office/drawing/2014/main" id="{6394ADF2-61E2-A84B-A7E6-A49FC7AC6170}"/>
              </a:ext>
            </a:extLst>
          </p:cNvPr>
          <p:cNvSpPr txBox="1">
            <a:spLocks noChangeArrowheads="1"/>
          </p:cNvSpPr>
          <p:nvPr/>
        </p:nvSpPr>
        <p:spPr bwMode="auto">
          <a:xfrm>
            <a:off x="1549400" y="301466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7" name="TextBox 6">
            <a:extLst>
              <a:ext uri="{FF2B5EF4-FFF2-40B4-BE49-F238E27FC236}">
                <a16:creationId xmlns:a16="http://schemas.microsoft.com/office/drawing/2014/main" id="{60F9D7BC-6BC3-5C4D-90C5-E367808D5192}"/>
              </a:ext>
            </a:extLst>
          </p:cNvPr>
          <p:cNvSpPr txBox="1"/>
          <p:nvPr/>
        </p:nvSpPr>
        <p:spPr>
          <a:xfrm>
            <a:off x="3543300" y="4749496"/>
            <a:ext cx="5132388" cy="954107"/>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 think it’s fair to say that personal computers have become the most empowering tool we’ve ever created. They’re tools of communication they’re tools of creativity, and they can be shaped by their user.” 	– Bill Gates, February 2004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322F4EE-CDEF-E14B-A71A-2CD19F793415}"/>
              </a:ext>
            </a:extLst>
          </p:cNvPr>
          <p:cNvSpPr>
            <a:spLocks noGrp="1" noChangeArrowheads="1"/>
          </p:cNvSpPr>
          <p:nvPr>
            <p:ph type="title"/>
          </p:nvPr>
        </p:nvSpPr>
        <p:spPr/>
        <p:txBody>
          <a:bodyPr/>
          <a:lstStyle/>
          <a:p>
            <a:r>
              <a:rPr lang="en-US" altLang="en-US"/>
              <a:t>Evaluating Instructions</a:t>
            </a:r>
          </a:p>
        </p:txBody>
      </p:sp>
      <p:sp>
        <p:nvSpPr>
          <p:cNvPr id="3" name="Content Placeholder 2">
            <a:extLst>
              <a:ext uri="{FF2B5EF4-FFF2-40B4-BE49-F238E27FC236}">
                <a16:creationId xmlns:a16="http://schemas.microsoft.com/office/drawing/2014/main" id="{A80829B6-0EC7-F24B-9234-476E58C84C4D}"/>
              </a:ext>
            </a:extLst>
          </p:cNvPr>
          <p:cNvSpPr>
            <a:spLocks noGrp="1" noChangeArrowheads="1"/>
          </p:cNvSpPr>
          <p:nvPr>
            <p:ph idx="1"/>
          </p:nvPr>
        </p:nvSpPr>
        <p:spPr>
          <a:xfrm>
            <a:off x="685800" y="1153569"/>
            <a:ext cx="7772400" cy="5095875"/>
          </a:xfrm>
        </p:spPr>
        <p:txBody>
          <a:bodyPr/>
          <a:lstStyle/>
          <a:p>
            <a:pPr>
              <a:defRPr/>
            </a:pPr>
            <a:r>
              <a:rPr lang="en-US" altLang="en-US" dirty="0"/>
              <a:t>Design-Time Metrics </a:t>
            </a:r>
            <a:r>
              <a:rPr lang="en-US" altLang="en-US" dirty="0">
                <a:solidFill>
                  <a:schemeClr val="bg1">
                    <a:lumMod val="50000"/>
                  </a:schemeClr>
                </a:solidFill>
                <a:sym typeface="Wingdings" pitchFamily="2" charset="2"/>
              </a:rPr>
              <a:t> Productivity</a:t>
            </a:r>
            <a:endParaRPr lang="en-US" altLang="en-US" dirty="0">
              <a:solidFill>
                <a:schemeClr val="bg1">
                  <a:lumMod val="50000"/>
                </a:schemeClr>
              </a:solidFill>
            </a:endParaRPr>
          </a:p>
          <a:p>
            <a:pPr lvl="1">
              <a:defRPr/>
            </a:pPr>
            <a:r>
              <a:rPr lang="en-US" altLang="en-US" dirty="0"/>
              <a:t>Can it be implemented? In how much time? At what cost?</a:t>
            </a:r>
          </a:p>
          <a:p>
            <a:pPr lvl="1">
              <a:defRPr/>
            </a:pPr>
            <a:r>
              <a:rPr lang="en-US" altLang="en-US" dirty="0"/>
              <a:t>Can it be programmed?  Ease of compilation?</a:t>
            </a:r>
          </a:p>
          <a:p>
            <a:pPr>
              <a:defRPr/>
            </a:pPr>
            <a:r>
              <a:rPr lang="en-US" altLang="en-US" dirty="0"/>
              <a:t>Static Metrics </a:t>
            </a:r>
            <a:r>
              <a:rPr lang="en-US" altLang="en-US" dirty="0">
                <a:solidFill>
                  <a:schemeClr val="bg1">
                    <a:lumMod val="50000"/>
                  </a:schemeClr>
                </a:solidFill>
                <a:sym typeface="Wingdings" pitchFamily="2" charset="2"/>
              </a:rPr>
              <a:t> Efficiency</a:t>
            </a:r>
            <a:endParaRPr lang="en-US" altLang="en-US" dirty="0">
              <a:solidFill>
                <a:schemeClr val="bg1">
                  <a:lumMod val="50000"/>
                </a:schemeClr>
              </a:solidFill>
            </a:endParaRPr>
          </a:p>
          <a:p>
            <a:pPr lvl="1">
              <a:defRPr/>
            </a:pPr>
            <a:r>
              <a:rPr lang="en-US" altLang="en-US" dirty="0"/>
              <a:t>How many bytes does the program occupy in memory?</a:t>
            </a:r>
          </a:p>
          <a:p>
            <a:pPr>
              <a:defRPr/>
            </a:pPr>
            <a:r>
              <a:rPr lang="en-US" altLang="en-US" dirty="0"/>
              <a:t>Dynamic Metrics </a:t>
            </a:r>
            <a:r>
              <a:rPr lang="en-US" altLang="en-US" dirty="0">
                <a:solidFill>
                  <a:schemeClr val="bg1">
                    <a:lumMod val="50000"/>
                  </a:schemeClr>
                </a:solidFill>
                <a:sym typeface="Wingdings" pitchFamily="2" charset="2"/>
              </a:rPr>
              <a:t> Efficiency/Performance</a:t>
            </a:r>
            <a:endParaRPr lang="en-US" altLang="en-US" dirty="0">
              <a:solidFill>
                <a:schemeClr val="bg1">
                  <a:lumMod val="50000"/>
                </a:schemeClr>
              </a:solidFill>
            </a:endParaRPr>
          </a:p>
          <a:p>
            <a:pPr lvl="1">
              <a:defRPr/>
            </a:pPr>
            <a:r>
              <a:rPr lang="en-US" altLang="en-US" dirty="0"/>
              <a:t>How many instructions are executed?</a:t>
            </a:r>
          </a:p>
          <a:p>
            <a:pPr lvl="1">
              <a:defRPr/>
            </a:pPr>
            <a:r>
              <a:rPr lang="en-US" altLang="en-US" dirty="0"/>
              <a:t>How many bytes does the processor fetch to execute the program?</a:t>
            </a:r>
          </a:p>
          <a:p>
            <a:pPr lvl="1">
              <a:defRPr/>
            </a:pPr>
            <a:r>
              <a:rPr lang="en-US" altLang="en-US" dirty="0"/>
              <a:t>How many clocks are required per instruction?</a:t>
            </a:r>
          </a:p>
          <a:p>
            <a:pPr lvl="1">
              <a:defRPr/>
            </a:pPr>
            <a:r>
              <a:rPr lang="en-US" altLang="en-US" dirty="0"/>
              <a:t>How </a:t>
            </a:r>
            <a:r>
              <a:rPr lang="ja-JP" altLang="en-US"/>
              <a:t>“</a:t>
            </a:r>
            <a:r>
              <a:rPr lang="en-US" altLang="ja-JP" dirty="0"/>
              <a:t>lean</a:t>
            </a:r>
            <a:r>
              <a:rPr lang="ja-JP" altLang="en-US"/>
              <a:t>”</a:t>
            </a:r>
            <a:r>
              <a:rPr lang="en-US" altLang="ja-JP" dirty="0"/>
              <a:t> a clock is practical?</a:t>
            </a:r>
          </a:p>
          <a:p>
            <a:pPr>
              <a:defRPr/>
            </a:pPr>
            <a:r>
              <a:rPr lang="en-US" altLang="en-US" dirty="0"/>
              <a:t>Best Metric for Computer Architecture?</a:t>
            </a:r>
          </a:p>
          <a:p>
            <a:pPr lvl="1">
              <a:defRPr/>
            </a:pPr>
            <a:r>
              <a:rPr lang="en-US" altLang="en-US" dirty="0"/>
              <a:t>Time to execute the program!</a:t>
            </a:r>
          </a:p>
        </p:txBody>
      </p:sp>
      <p:sp>
        <p:nvSpPr>
          <p:cNvPr id="4" name="Triangle 3">
            <a:extLst>
              <a:ext uri="{FF2B5EF4-FFF2-40B4-BE49-F238E27FC236}">
                <a16:creationId xmlns:a16="http://schemas.microsoft.com/office/drawing/2014/main" id="{084D03B9-7D4D-D748-A024-B30E97E97DD7}"/>
              </a:ext>
            </a:extLst>
          </p:cNvPr>
          <p:cNvSpPr/>
          <p:nvPr/>
        </p:nvSpPr>
        <p:spPr bwMode="auto">
          <a:xfrm>
            <a:off x="7453367" y="4920662"/>
            <a:ext cx="763674" cy="70338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FCB0380D-03CC-6A49-B169-821CCDAC7CFF}"/>
              </a:ext>
            </a:extLst>
          </p:cNvPr>
          <p:cNvSpPr txBox="1"/>
          <p:nvPr/>
        </p:nvSpPr>
        <p:spPr>
          <a:xfrm>
            <a:off x="7561418" y="4567888"/>
            <a:ext cx="51809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CPI</a:t>
            </a:r>
          </a:p>
        </p:txBody>
      </p:sp>
      <p:sp>
        <p:nvSpPr>
          <p:cNvPr id="8" name="TextBox 7">
            <a:extLst>
              <a:ext uri="{FF2B5EF4-FFF2-40B4-BE49-F238E27FC236}">
                <a16:creationId xmlns:a16="http://schemas.microsoft.com/office/drawing/2014/main" id="{D5EBE19C-AC45-E940-B29F-5E5AEC3E9252}"/>
              </a:ext>
            </a:extLst>
          </p:cNvPr>
          <p:cNvSpPr txBox="1"/>
          <p:nvPr/>
        </p:nvSpPr>
        <p:spPr>
          <a:xfrm>
            <a:off x="6769936" y="5257784"/>
            <a:ext cx="809068"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Instr.</a:t>
            </a:r>
          </a:p>
          <a:p>
            <a:pPr algn="ctr"/>
            <a:r>
              <a:rPr lang="en-US" sz="2000" dirty="0">
                <a:latin typeface="Calibri" panose="020F0502020204030204" pitchFamily="34" charset="0"/>
                <a:cs typeface="Calibri" panose="020F0502020204030204" pitchFamily="34" charset="0"/>
              </a:rPr>
              <a:t>Count</a:t>
            </a:r>
          </a:p>
        </p:txBody>
      </p:sp>
      <p:sp>
        <p:nvSpPr>
          <p:cNvPr id="9" name="TextBox 8">
            <a:extLst>
              <a:ext uri="{FF2B5EF4-FFF2-40B4-BE49-F238E27FC236}">
                <a16:creationId xmlns:a16="http://schemas.microsoft.com/office/drawing/2014/main" id="{48436737-ACFF-1B4B-9C69-5F8616F7B1B2}"/>
              </a:ext>
            </a:extLst>
          </p:cNvPr>
          <p:cNvSpPr txBox="1"/>
          <p:nvPr/>
        </p:nvSpPr>
        <p:spPr>
          <a:xfrm>
            <a:off x="8170849" y="5257784"/>
            <a:ext cx="72962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Cycle</a:t>
            </a:r>
          </a:p>
          <a:p>
            <a:pPr algn="ctr"/>
            <a:r>
              <a:rPr lang="en-US" sz="2000" dirty="0">
                <a:latin typeface="Calibri" panose="020F0502020204030204" pitchFamily="34" charset="0"/>
                <a:cs typeface="Calibri" panose="020F0502020204030204" pitchFamily="34" charset="0"/>
              </a:rPr>
              <a:t>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accel="50000" decel="5000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accel="50000" decel="5000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a:extLst>
              <a:ext uri="{FF2B5EF4-FFF2-40B4-BE49-F238E27FC236}">
                <a16:creationId xmlns:a16="http://schemas.microsoft.com/office/drawing/2014/main" id="{72A5DCAB-1708-2145-9C0D-5A66FBBFDC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370263"/>
            <a:ext cx="31623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a:extLst>
              <a:ext uri="{FF2B5EF4-FFF2-40B4-BE49-F238E27FC236}">
                <a16:creationId xmlns:a16="http://schemas.microsoft.com/office/drawing/2014/main" id="{74986263-6BF9-3D44-8DDE-40F03B4A83FA}"/>
              </a:ext>
            </a:extLst>
          </p:cNvPr>
          <p:cNvSpPr>
            <a:spLocks noGrp="1" noChangeArrowheads="1"/>
          </p:cNvSpPr>
          <p:nvPr>
            <p:ph type="title"/>
          </p:nvPr>
        </p:nvSpPr>
        <p:spPr>
          <a:xfrm>
            <a:off x="585320" y="320600"/>
            <a:ext cx="7772400" cy="762000"/>
          </a:xfrm>
        </p:spPr>
        <p:txBody>
          <a:bodyPr/>
          <a:lstStyle/>
          <a:p>
            <a:r>
              <a:rPr lang="en-US" altLang="en-US" dirty="0"/>
              <a:t>RISC </a:t>
            </a:r>
            <a:r>
              <a:rPr lang="ja-JP" altLang="en-US"/>
              <a:t>“</a:t>
            </a:r>
            <a:r>
              <a:rPr lang="en-US" altLang="ja-JP" dirty="0"/>
              <a:t>Revolution</a:t>
            </a:r>
            <a:r>
              <a:rPr lang="ja-JP" altLang="en-US"/>
              <a:t>”</a:t>
            </a:r>
            <a:endParaRPr lang="en-US" altLang="en-US" dirty="0"/>
          </a:p>
        </p:txBody>
      </p:sp>
      <p:sp>
        <p:nvSpPr>
          <p:cNvPr id="31747" name="Content Placeholder 2">
            <a:extLst>
              <a:ext uri="{FF2B5EF4-FFF2-40B4-BE49-F238E27FC236}">
                <a16:creationId xmlns:a16="http://schemas.microsoft.com/office/drawing/2014/main" id="{44D52C4E-83BC-4D45-A986-024D0FF6B7CF}"/>
              </a:ext>
            </a:extLst>
          </p:cNvPr>
          <p:cNvSpPr>
            <a:spLocks noGrp="1" noChangeArrowheads="1"/>
          </p:cNvSpPr>
          <p:nvPr>
            <p:ph idx="1"/>
          </p:nvPr>
        </p:nvSpPr>
        <p:spPr/>
        <p:txBody>
          <a:bodyPr/>
          <a:lstStyle/>
          <a:p>
            <a:r>
              <a:rPr lang="en-US" altLang="en-US">
                <a:solidFill>
                  <a:srgbClr val="000000"/>
                </a:solidFill>
              </a:rPr>
              <a:t>Questions</a:t>
            </a:r>
          </a:p>
          <a:p>
            <a:pPr lvl="1"/>
            <a:r>
              <a:rPr lang="en-US" altLang="en-US">
                <a:solidFill>
                  <a:srgbClr val="000000"/>
                </a:solidFill>
              </a:rPr>
              <a:t>How did this </a:t>
            </a:r>
            <a:r>
              <a:rPr lang="ja-JP" altLang="en-US">
                <a:solidFill>
                  <a:srgbClr val="000000"/>
                </a:solidFill>
              </a:rPr>
              <a:t>“</a:t>
            </a:r>
            <a:r>
              <a:rPr lang="en-US" altLang="ja-JP">
                <a:solidFill>
                  <a:srgbClr val="000000"/>
                </a:solidFill>
              </a:rPr>
              <a:t>revolution</a:t>
            </a:r>
            <a:r>
              <a:rPr lang="ja-JP" altLang="en-US">
                <a:solidFill>
                  <a:srgbClr val="000000"/>
                </a:solidFill>
              </a:rPr>
              <a:t>”</a:t>
            </a:r>
            <a:r>
              <a:rPr lang="en-US" altLang="ja-JP">
                <a:solidFill>
                  <a:srgbClr val="000000"/>
                </a:solidFill>
              </a:rPr>
              <a:t> come about?</a:t>
            </a:r>
          </a:p>
          <a:p>
            <a:pPr lvl="1"/>
            <a:r>
              <a:rPr lang="en-US" altLang="en-US">
                <a:solidFill>
                  <a:srgbClr val="000000"/>
                </a:solidFill>
              </a:rPr>
              <a:t>What happened to the revolution?</a:t>
            </a:r>
          </a:p>
          <a:p>
            <a:pPr lvl="2"/>
            <a:r>
              <a:rPr lang="en-US" altLang="en-US">
                <a:solidFill>
                  <a:srgbClr val="000000"/>
                </a:solidFill>
              </a:rPr>
              <a:t>x86 instruction set architecture (ISA)</a:t>
            </a:r>
          </a:p>
          <a:p>
            <a:pPr lvl="1"/>
            <a:endParaRPr lang="en-US" altLang="en-US">
              <a:solidFill>
                <a:srgbClr val="000000"/>
              </a:solidFill>
            </a:endParaRPr>
          </a:p>
        </p:txBody>
      </p:sp>
      <p:pic>
        <p:nvPicPr>
          <p:cNvPr id="31748" name="Picture 4">
            <a:extLst>
              <a:ext uri="{FF2B5EF4-FFF2-40B4-BE49-F238E27FC236}">
                <a16:creationId xmlns:a16="http://schemas.microsoft.com/office/drawing/2014/main" id="{E6448CC2-AF87-154A-AC05-EC3A5BE50E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3024188"/>
            <a:ext cx="29749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a:extLst>
              <a:ext uri="{FF2B5EF4-FFF2-40B4-BE49-F238E27FC236}">
                <a16:creationId xmlns:a16="http://schemas.microsoft.com/office/drawing/2014/main" id="{BF645172-1110-5142-9157-80CD0D93A23E}"/>
              </a:ext>
            </a:extLst>
          </p:cNvPr>
          <p:cNvSpPr>
            <a:spLocks noChangeArrowheads="1"/>
          </p:cNvSpPr>
          <p:nvPr/>
        </p:nvSpPr>
        <p:spPr bwMode="auto">
          <a:xfrm>
            <a:off x="1371600" y="4086225"/>
            <a:ext cx="2832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000" b="1">
                <a:solidFill>
                  <a:schemeClr val="bg1"/>
                </a:solidFill>
              </a:rPr>
              <a:t>single-issue, five-stage pipelined, 32-bit microprocessors.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7874694-E953-C947-94D6-D5F2E803D371}"/>
              </a:ext>
            </a:extLst>
          </p:cNvPr>
          <p:cNvSpPr>
            <a:spLocks noGrp="1" noChangeArrowheads="1"/>
          </p:cNvSpPr>
          <p:nvPr>
            <p:ph type="title"/>
          </p:nvPr>
        </p:nvSpPr>
        <p:spPr>
          <a:xfrm>
            <a:off x="585320" y="330648"/>
            <a:ext cx="7772400" cy="762000"/>
          </a:xfrm>
        </p:spPr>
        <p:txBody>
          <a:bodyPr/>
          <a:lstStyle/>
          <a:p>
            <a:r>
              <a:rPr lang="en-US" altLang="en-US" dirty="0"/>
              <a:t>RISC:  MIPS Instruction Set</a:t>
            </a:r>
          </a:p>
        </p:txBody>
      </p:sp>
      <p:sp>
        <p:nvSpPr>
          <p:cNvPr id="32770" name="Content Placeholder 2">
            <a:extLst>
              <a:ext uri="{FF2B5EF4-FFF2-40B4-BE49-F238E27FC236}">
                <a16:creationId xmlns:a16="http://schemas.microsoft.com/office/drawing/2014/main" id="{AF582063-001A-0142-9387-64CF8AF3895F}"/>
              </a:ext>
            </a:extLst>
          </p:cNvPr>
          <p:cNvSpPr>
            <a:spLocks noGrp="1" noChangeArrowheads="1"/>
          </p:cNvSpPr>
          <p:nvPr>
            <p:ph sz="half" idx="1"/>
          </p:nvPr>
        </p:nvSpPr>
        <p:spPr>
          <a:xfrm>
            <a:off x="561975" y="1066800"/>
            <a:ext cx="3697288" cy="5419725"/>
          </a:xfrm>
        </p:spPr>
        <p:txBody>
          <a:bodyPr/>
          <a:lstStyle/>
          <a:p>
            <a:r>
              <a:rPr lang="en-US" altLang="en-US" dirty="0"/>
              <a:t>32-bit fixed format </a:t>
            </a:r>
            <a:r>
              <a:rPr lang="en-US" altLang="en-US" dirty="0" err="1"/>
              <a:t>inst</a:t>
            </a:r>
            <a:r>
              <a:rPr lang="en-US" altLang="en-US" dirty="0"/>
              <a:t> </a:t>
            </a:r>
            <a:r>
              <a:rPr lang="en-US" altLang="en-US" sz="2000" dirty="0"/>
              <a:t>(3 formats)</a:t>
            </a:r>
            <a:endParaRPr lang="en-US" altLang="en-US" dirty="0"/>
          </a:p>
          <a:p>
            <a:r>
              <a:rPr lang="en-US" altLang="en-US" dirty="0"/>
              <a:t>32 32-bit GPR </a:t>
            </a:r>
            <a:r>
              <a:rPr lang="en-US" altLang="en-US" sz="2000" dirty="0"/>
              <a:t>(R0 contains zero)</a:t>
            </a:r>
            <a:r>
              <a:rPr lang="en-US" altLang="en-US" dirty="0"/>
              <a:t>; 32 FP registers </a:t>
            </a:r>
            <a:r>
              <a:rPr lang="en-US" altLang="en-US" sz="2000" dirty="0"/>
              <a:t>(and HI LO)</a:t>
            </a:r>
          </a:p>
          <a:p>
            <a:pPr lvl="1"/>
            <a:r>
              <a:rPr lang="en-US" altLang="en-US" dirty="0"/>
              <a:t>partitioned by software convention</a:t>
            </a:r>
          </a:p>
          <a:p>
            <a:r>
              <a:rPr lang="en-US" altLang="en-US" dirty="0"/>
              <a:t>3-address, reg-reg arithmetic instr.</a:t>
            </a:r>
          </a:p>
          <a:p>
            <a:r>
              <a:rPr lang="en-US" altLang="en-US" dirty="0"/>
              <a:t>Single address mode for load/store: </a:t>
            </a:r>
            <a:r>
              <a:rPr lang="en-US" altLang="en-US" dirty="0" err="1"/>
              <a:t>base+displacement</a:t>
            </a:r>
            <a:endParaRPr lang="en-US" altLang="en-US" dirty="0"/>
          </a:p>
          <a:p>
            <a:pPr lvl="1"/>
            <a:r>
              <a:rPr lang="en-US" altLang="en-US" dirty="0"/>
              <a:t>no indirection, scaled</a:t>
            </a:r>
          </a:p>
          <a:p>
            <a:r>
              <a:rPr lang="en-US" altLang="en-US" dirty="0"/>
              <a:t>16-bit immediate </a:t>
            </a:r>
          </a:p>
        </p:txBody>
      </p:sp>
      <p:sp>
        <p:nvSpPr>
          <p:cNvPr id="32771" name="Content Placeholder 3">
            <a:extLst>
              <a:ext uri="{FF2B5EF4-FFF2-40B4-BE49-F238E27FC236}">
                <a16:creationId xmlns:a16="http://schemas.microsoft.com/office/drawing/2014/main" id="{181F7E31-0383-F240-B3EF-D39710CFC20F}"/>
              </a:ext>
            </a:extLst>
          </p:cNvPr>
          <p:cNvSpPr>
            <a:spLocks noGrp="1" noChangeArrowheads="1"/>
          </p:cNvSpPr>
          <p:nvPr>
            <p:ph sz="half" idx="2"/>
          </p:nvPr>
        </p:nvSpPr>
        <p:spPr>
          <a:xfrm>
            <a:off x="4648200" y="1066800"/>
            <a:ext cx="3810000" cy="5257800"/>
          </a:xfrm>
        </p:spPr>
        <p:txBody>
          <a:bodyPr/>
          <a:lstStyle/>
          <a:p>
            <a:r>
              <a:rPr lang="en-US" altLang="en-US" dirty="0"/>
              <a:t>Simple branch conditions</a:t>
            </a:r>
          </a:p>
          <a:p>
            <a:pPr lvl="1"/>
            <a:r>
              <a:rPr lang="en-US" altLang="en-US" dirty="0"/>
              <a:t>compare against zero or two registers for =,≠</a:t>
            </a:r>
          </a:p>
          <a:p>
            <a:pPr lvl="1"/>
            <a:r>
              <a:rPr lang="en-US" altLang="en-US" dirty="0"/>
              <a:t>no integer condition codes</a:t>
            </a:r>
          </a:p>
          <a:p>
            <a:r>
              <a:rPr lang="en-US" altLang="en-US" dirty="0"/>
              <a:t>Delayed branch</a:t>
            </a:r>
          </a:p>
          <a:p>
            <a:pPr lvl="1"/>
            <a:r>
              <a:rPr lang="en-US" altLang="en-US" dirty="0"/>
              <a:t>execute instruction after a branch (or jump) even if the branch is taken</a:t>
            </a:r>
          </a:p>
          <a:p>
            <a:pPr lvl="1"/>
            <a:r>
              <a:rPr lang="en-US" altLang="en-US" dirty="0"/>
              <a:t>compiler can fill branch delay slot ~50% of the time</a:t>
            </a: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DDE7AE4-917A-DA4D-B41E-31A3DACEA41F}"/>
              </a:ext>
            </a:extLst>
          </p:cNvPr>
          <p:cNvSpPr>
            <a:spLocks noGrp="1" noChangeArrowheads="1"/>
          </p:cNvSpPr>
          <p:nvPr>
            <p:ph type="title"/>
          </p:nvPr>
        </p:nvSpPr>
        <p:spPr>
          <a:xfrm>
            <a:off x="469900" y="295275"/>
            <a:ext cx="7772400" cy="762000"/>
          </a:xfrm>
        </p:spPr>
        <p:txBody>
          <a:bodyPr/>
          <a:lstStyle/>
          <a:p>
            <a:r>
              <a:rPr lang="en-US" altLang="en-US" dirty="0"/>
              <a:t>RISC Philosophy</a:t>
            </a:r>
          </a:p>
        </p:txBody>
      </p:sp>
      <p:sp>
        <p:nvSpPr>
          <p:cNvPr id="34818" name="Content Placeholder 4">
            <a:extLst>
              <a:ext uri="{FF2B5EF4-FFF2-40B4-BE49-F238E27FC236}">
                <a16:creationId xmlns:a16="http://schemas.microsoft.com/office/drawing/2014/main" id="{AF6BCE22-5B09-F043-B956-4A668F9F0B82}"/>
              </a:ext>
            </a:extLst>
          </p:cNvPr>
          <p:cNvSpPr>
            <a:spLocks noGrp="1" noChangeArrowheads="1"/>
          </p:cNvSpPr>
          <p:nvPr>
            <p:ph idx="1"/>
          </p:nvPr>
        </p:nvSpPr>
        <p:spPr>
          <a:xfrm>
            <a:off x="469901" y="1152525"/>
            <a:ext cx="4787900" cy="5095875"/>
          </a:xfrm>
        </p:spPr>
        <p:txBody>
          <a:bodyPr/>
          <a:lstStyle/>
          <a:p>
            <a:r>
              <a:rPr lang="en-US" altLang="en-US" dirty="0"/>
              <a:t>Instructions all same size</a:t>
            </a:r>
          </a:p>
          <a:p>
            <a:r>
              <a:rPr lang="en-US" altLang="en-US" dirty="0"/>
              <a:t>Small number of opcodes (small opcode space)</a:t>
            </a:r>
          </a:p>
          <a:p>
            <a:r>
              <a:rPr lang="en-US" altLang="en-US" dirty="0"/>
              <a:t>Opcode in same place for every instruction</a:t>
            </a:r>
          </a:p>
          <a:p>
            <a:r>
              <a:rPr lang="en-US" altLang="en-US" dirty="0"/>
              <a:t>Simple memory addressing</a:t>
            </a:r>
          </a:p>
          <a:p>
            <a:r>
              <a:rPr lang="en-US" altLang="en-US" dirty="0"/>
              <a:t>Instructions that manipulate data don’t manipulate memory, and vice versa</a:t>
            </a:r>
          </a:p>
          <a:p>
            <a:r>
              <a:rPr lang="en-US" altLang="en-US" dirty="0"/>
              <a:t>Minimize memory references by providing ample registers</a:t>
            </a:r>
          </a:p>
          <a:p>
            <a:r>
              <a:rPr lang="en-US" altLang="en-US" i="1" dirty="0"/>
              <a:t>Implications to pipelining?</a:t>
            </a:r>
          </a:p>
        </p:txBody>
      </p:sp>
      <p:pic>
        <p:nvPicPr>
          <p:cNvPr id="5" name="Picture 4" descr="appa-22-9780123838728">
            <a:extLst>
              <a:ext uri="{FF2B5EF4-FFF2-40B4-BE49-F238E27FC236}">
                <a16:creationId xmlns:a16="http://schemas.microsoft.com/office/drawing/2014/main" id="{E5334361-E8E4-874F-9CED-ED430878F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1476472"/>
            <a:ext cx="3670299" cy="425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3">
            <a:extLst>
              <a:ext uri="{FF2B5EF4-FFF2-40B4-BE49-F238E27FC236}">
                <a16:creationId xmlns:a16="http://schemas.microsoft.com/office/drawing/2014/main" id="{804DEBD8-E208-8947-AADC-5751B9083F0C}"/>
              </a:ext>
            </a:extLst>
          </p:cNvPr>
          <p:cNvSpPr>
            <a:spLocks noGrp="1" noChangeArrowheads="1"/>
          </p:cNvSpPr>
          <p:nvPr>
            <p:ph type="title"/>
          </p:nvPr>
        </p:nvSpPr>
        <p:spPr>
          <a:xfrm>
            <a:off x="722313" y="2522538"/>
            <a:ext cx="7772400" cy="3246437"/>
          </a:xfrm>
        </p:spPr>
        <p:txBody>
          <a:bodyPr/>
          <a:lstStyle/>
          <a:p>
            <a:pPr algn="ctr"/>
            <a:r>
              <a:rPr lang="en-US" altLang="en-US" sz="3600" b="0" cap="none"/>
              <a:t>What is pipelining?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3">
            <a:extLst>
              <a:ext uri="{FF2B5EF4-FFF2-40B4-BE49-F238E27FC236}">
                <a16:creationId xmlns:a16="http://schemas.microsoft.com/office/drawing/2014/main" id="{799F8359-D5AA-1340-9212-B2E044EAEFA7}"/>
              </a:ext>
            </a:extLst>
          </p:cNvPr>
          <p:cNvSpPr>
            <a:spLocks noGrp="1" noChangeArrowheads="1"/>
          </p:cNvSpPr>
          <p:nvPr>
            <p:ph type="title"/>
          </p:nvPr>
        </p:nvSpPr>
        <p:spPr/>
        <p:txBody>
          <a:bodyPr/>
          <a:lstStyle/>
          <a:p>
            <a:r>
              <a:rPr lang="en-US" altLang="en-US"/>
              <a:t>Pipelining Review</a:t>
            </a:r>
          </a:p>
        </p:txBody>
      </p:sp>
      <p:sp>
        <p:nvSpPr>
          <p:cNvPr id="40962" name="Content Placeholder 4">
            <a:extLst>
              <a:ext uri="{FF2B5EF4-FFF2-40B4-BE49-F238E27FC236}">
                <a16:creationId xmlns:a16="http://schemas.microsoft.com/office/drawing/2014/main" id="{D3DF3B3D-7AE5-D640-B7A6-81A00C8AFCFA}"/>
              </a:ext>
            </a:extLst>
          </p:cNvPr>
          <p:cNvSpPr>
            <a:spLocks noGrp="1" noChangeArrowheads="1"/>
          </p:cNvSpPr>
          <p:nvPr>
            <p:ph idx="1"/>
          </p:nvPr>
        </p:nvSpPr>
        <p:spPr>
          <a:xfrm>
            <a:off x="4760687" y="1276140"/>
            <a:ext cx="4200526" cy="4934159"/>
          </a:xfrm>
        </p:spPr>
        <p:txBody>
          <a:bodyPr/>
          <a:lstStyle/>
          <a:p>
            <a:r>
              <a:rPr lang="en-US" altLang="en-US" sz="2000" dirty="0"/>
              <a:t>Pipelining </a:t>
            </a:r>
            <a:r>
              <a:rPr lang="en-US" altLang="en-US" sz="2000" i="1" dirty="0"/>
              <a:t>does NOT</a:t>
            </a:r>
            <a:r>
              <a:rPr lang="en-US" altLang="ja-JP" sz="2000" i="1" dirty="0"/>
              <a:t> help latency </a:t>
            </a:r>
            <a:r>
              <a:rPr lang="en-US" altLang="ja-JP" sz="2000" dirty="0"/>
              <a:t>of a single task, it </a:t>
            </a:r>
            <a:r>
              <a:rPr lang="en-US" altLang="ja-JP" sz="2000" i="1" dirty="0"/>
              <a:t>helps throughput</a:t>
            </a:r>
            <a:r>
              <a:rPr lang="en-US" altLang="ja-JP" sz="2000" dirty="0"/>
              <a:t> of entire workload</a:t>
            </a:r>
          </a:p>
          <a:p>
            <a:r>
              <a:rPr lang="en-US" altLang="en-US" sz="2000" dirty="0"/>
              <a:t>Pipeline rate limited by </a:t>
            </a:r>
            <a:r>
              <a:rPr lang="en-US" altLang="en-US" sz="2000" i="1" dirty="0"/>
              <a:t>slowest</a:t>
            </a:r>
            <a:r>
              <a:rPr lang="en-US" altLang="en-US" sz="2000" dirty="0"/>
              <a:t> pipeline stage</a:t>
            </a:r>
          </a:p>
          <a:p>
            <a:r>
              <a:rPr lang="en-US" altLang="en-US" sz="2000" dirty="0"/>
              <a:t>Multiple tasks run simultaneously using different resources</a:t>
            </a:r>
          </a:p>
          <a:p>
            <a:r>
              <a:rPr lang="en-US" altLang="en-US" sz="2000" dirty="0"/>
              <a:t>Potential speedup = </a:t>
            </a:r>
          </a:p>
          <a:p>
            <a:pPr marL="0" indent="0">
              <a:spcBef>
                <a:spcPts val="0"/>
              </a:spcBef>
              <a:buNone/>
            </a:pPr>
            <a:r>
              <a:rPr lang="en-US" altLang="en-US" sz="2000" dirty="0"/>
              <a:t>	number of pipe stages</a:t>
            </a:r>
          </a:p>
          <a:p>
            <a:r>
              <a:rPr lang="en-US" altLang="en-US" sz="2000" dirty="0"/>
              <a:t>Unbalanced lengths of pipe stages reduces speedup</a:t>
            </a:r>
          </a:p>
          <a:p>
            <a:r>
              <a:rPr lang="en-US" altLang="en-US" sz="2000" dirty="0"/>
              <a:t>Time to </a:t>
            </a:r>
            <a:r>
              <a:rPr lang="ja-JP" altLang="en-US" sz="2000"/>
              <a:t>“</a:t>
            </a:r>
            <a:r>
              <a:rPr lang="en-US" altLang="ja-JP" sz="2000" dirty="0"/>
              <a:t>fill</a:t>
            </a:r>
            <a:r>
              <a:rPr lang="ja-JP" altLang="en-US" sz="2000"/>
              <a:t>”</a:t>
            </a:r>
            <a:r>
              <a:rPr lang="en-US" altLang="ja-JP" sz="2000" dirty="0"/>
              <a:t> pipeline and time to </a:t>
            </a:r>
            <a:r>
              <a:rPr lang="ja-JP" altLang="en-US" sz="2000"/>
              <a:t>“</a:t>
            </a:r>
            <a:r>
              <a:rPr lang="en-US" altLang="ja-JP" sz="2000" dirty="0"/>
              <a:t>drain</a:t>
            </a:r>
            <a:r>
              <a:rPr lang="ja-JP" altLang="en-US" sz="2000"/>
              <a:t>”</a:t>
            </a:r>
            <a:r>
              <a:rPr lang="en-US" altLang="ja-JP" sz="2000" dirty="0"/>
              <a:t> it reduces speedup</a:t>
            </a:r>
          </a:p>
          <a:p>
            <a:r>
              <a:rPr lang="en-US" altLang="en-US" sz="2000" dirty="0"/>
              <a:t>Stall for dependencies</a:t>
            </a:r>
          </a:p>
        </p:txBody>
      </p:sp>
      <p:pic>
        <p:nvPicPr>
          <p:cNvPr id="40963" name="Picture 9">
            <a:extLst>
              <a:ext uri="{FF2B5EF4-FFF2-40B4-BE49-F238E27FC236}">
                <a16:creationId xmlns:a16="http://schemas.microsoft.com/office/drawing/2014/main" id="{1EC1A612-8B59-1B48-B9F9-736B68BDCF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365250"/>
            <a:ext cx="4251325"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Effect transition="in" filter="dissolve">
                                      <p:cBhvr>
                                        <p:cTn id="7" dur="500"/>
                                        <p:tgtEl>
                                          <p:spTgt spid="409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2">
                                            <p:txEl>
                                              <p:pRg st="1" end="1"/>
                                            </p:txEl>
                                          </p:spTgt>
                                        </p:tgtEl>
                                        <p:attrNameLst>
                                          <p:attrName>style.visibility</p:attrName>
                                        </p:attrNameLst>
                                      </p:cBhvr>
                                      <p:to>
                                        <p:strVal val="visible"/>
                                      </p:to>
                                    </p:set>
                                    <p:animEffect transition="in" filter="dissolve">
                                      <p:cBhvr>
                                        <p:cTn id="12" dur="500"/>
                                        <p:tgtEl>
                                          <p:spTgt spid="409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62">
                                            <p:txEl>
                                              <p:pRg st="2" end="2"/>
                                            </p:txEl>
                                          </p:spTgt>
                                        </p:tgtEl>
                                        <p:attrNameLst>
                                          <p:attrName>style.visibility</p:attrName>
                                        </p:attrNameLst>
                                      </p:cBhvr>
                                      <p:to>
                                        <p:strVal val="visible"/>
                                      </p:to>
                                    </p:set>
                                    <p:animEffect transition="in" filter="dissolve">
                                      <p:cBhvr>
                                        <p:cTn id="17" dur="500"/>
                                        <p:tgtEl>
                                          <p:spTgt spid="409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62">
                                            <p:txEl>
                                              <p:pRg st="3" end="3"/>
                                            </p:txEl>
                                          </p:spTgt>
                                        </p:tgtEl>
                                        <p:attrNameLst>
                                          <p:attrName>style.visibility</p:attrName>
                                        </p:attrNameLst>
                                      </p:cBhvr>
                                      <p:to>
                                        <p:strVal val="visible"/>
                                      </p:to>
                                    </p:set>
                                    <p:animEffect transition="in" filter="dissolve">
                                      <p:cBhvr>
                                        <p:cTn id="22" dur="500"/>
                                        <p:tgtEl>
                                          <p:spTgt spid="40962">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962">
                                            <p:txEl>
                                              <p:pRg st="4" end="4"/>
                                            </p:txEl>
                                          </p:spTgt>
                                        </p:tgtEl>
                                        <p:attrNameLst>
                                          <p:attrName>style.visibility</p:attrName>
                                        </p:attrNameLst>
                                      </p:cBhvr>
                                      <p:to>
                                        <p:strVal val="visible"/>
                                      </p:to>
                                    </p:set>
                                    <p:animEffect transition="in" filter="dissolve">
                                      <p:cBhvr>
                                        <p:cTn id="25" dur="500"/>
                                        <p:tgtEl>
                                          <p:spTgt spid="4096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0962">
                                            <p:txEl>
                                              <p:pRg st="5" end="5"/>
                                            </p:txEl>
                                          </p:spTgt>
                                        </p:tgtEl>
                                        <p:attrNameLst>
                                          <p:attrName>style.visibility</p:attrName>
                                        </p:attrNameLst>
                                      </p:cBhvr>
                                      <p:to>
                                        <p:strVal val="visible"/>
                                      </p:to>
                                    </p:set>
                                    <p:animEffect transition="in" filter="dissolve">
                                      <p:cBhvr>
                                        <p:cTn id="30" dur="500"/>
                                        <p:tgtEl>
                                          <p:spTgt spid="4096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962">
                                            <p:txEl>
                                              <p:pRg st="6" end="6"/>
                                            </p:txEl>
                                          </p:spTgt>
                                        </p:tgtEl>
                                        <p:attrNameLst>
                                          <p:attrName>style.visibility</p:attrName>
                                        </p:attrNameLst>
                                      </p:cBhvr>
                                      <p:to>
                                        <p:strVal val="visible"/>
                                      </p:to>
                                    </p:set>
                                    <p:animEffect transition="in" filter="dissolve">
                                      <p:cBhvr>
                                        <p:cTn id="35" dur="500"/>
                                        <p:tgtEl>
                                          <p:spTgt spid="4096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0962">
                                            <p:txEl>
                                              <p:pRg st="7" end="7"/>
                                            </p:txEl>
                                          </p:spTgt>
                                        </p:tgtEl>
                                        <p:attrNameLst>
                                          <p:attrName>style.visibility</p:attrName>
                                        </p:attrNameLst>
                                      </p:cBhvr>
                                      <p:to>
                                        <p:strVal val="visible"/>
                                      </p:to>
                                    </p:set>
                                    <p:animEffect transition="in" filter="dissolve">
                                      <p:cBhvr>
                                        <p:cTn id="40" dur="500"/>
                                        <p:tgtEl>
                                          <p:spTgt spid="409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4D3D9A6C-0C06-C847-BA0F-F2DDFBE1EAB1}"/>
              </a:ext>
            </a:extLst>
          </p:cNvPr>
          <p:cNvSpPr>
            <a:spLocks noGrp="1" noChangeArrowheads="1"/>
          </p:cNvSpPr>
          <p:nvPr>
            <p:ph type="title"/>
          </p:nvPr>
        </p:nvSpPr>
        <p:spPr/>
        <p:txBody>
          <a:bodyPr/>
          <a:lstStyle/>
          <a:p>
            <a:r>
              <a:rPr lang="en-US" altLang="en-US"/>
              <a:t>Conventional Pipelined Execution</a:t>
            </a:r>
          </a:p>
        </p:txBody>
      </p:sp>
      <p:graphicFrame>
        <p:nvGraphicFramePr>
          <p:cNvPr id="3" name="Table 3">
            <a:extLst>
              <a:ext uri="{FF2B5EF4-FFF2-40B4-BE49-F238E27FC236}">
                <a16:creationId xmlns:a16="http://schemas.microsoft.com/office/drawing/2014/main" id="{791192A4-1982-074E-9740-1A2594B56065}"/>
              </a:ext>
            </a:extLst>
          </p:cNvPr>
          <p:cNvGraphicFramePr>
            <a:graphicFrameLocks noGrp="1"/>
          </p:cNvGraphicFramePr>
          <p:nvPr>
            <p:extLst>
              <p:ext uri="{D42A27DB-BD31-4B8C-83A1-F6EECF244321}">
                <p14:modId xmlns:p14="http://schemas.microsoft.com/office/powerpoint/2010/main" val="4108837468"/>
              </p:ext>
            </p:extLst>
          </p:nvPr>
        </p:nvGraphicFramePr>
        <p:xfrm>
          <a:off x="749860" y="2060180"/>
          <a:ext cx="7644280" cy="2225040"/>
        </p:xfrm>
        <a:graphic>
          <a:graphicData uri="http://schemas.openxmlformats.org/drawingml/2006/table">
            <a:tbl>
              <a:tblPr firstRow="1" bandRow="1">
                <a:tableStyleId>{2D5ABB26-0587-4C30-8999-92F81FD0307C}</a:tableStyleId>
              </a:tblPr>
              <a:tblGrid>
                <a:gridCol w="764428">
                  <a:extLst>
                    <a:ext uri="{9D8B030D-6E8A-4147-A177-3AD203B41FA5}">
                      <a16:colId xmlns:a16="http://schemas.microsoft.com/office/drawing/2014/main" val="1430310310"/>
                    </a:ext>
                  </a:extLst>
                </a:gridCol>
                <a:gridCol w="764428">
                  <a:extLst>
                    <a:ext uri="{9D8B030D-6E8A-4147-A177-3AD203B41FA5}">
                      <a16:colId xmlns:a16="http://schemas.microsoft.com/office/drawing/2014/main" val="4077742049"/>
                    </a:ext>
                  </a:extLst>
                </a:gridCol>
                <a:gridCol w="764428">
                  <a:extLst>
                    <a:ext uri="{9D8B030D-6E8A-4147-A177-3AD203B41FA5}">
                      <a16:colId xmlns:a16="http://schemas.microsoft.com/office/drawing/2014/main" val="2847073521"/>
                    </a:ext>
                  </a:extLst>
                </a:gridCol>
                <a:gridCol w="764428">
                  <a:extLst>
                    <a:ext uri="{9D8B030D-6E8A-4147-A177-3AD203B41FA5}">
                      <a16:colId xmlns:a16="http://schemas.microsoft.com/office/drawing/2014/main" val="4094676710"/>
                    </a:ext>
                  </a:extLst>
                </a:gridCol>
                <a:gridCol w="764428">
                  <a:extLst>
                    <a:ext uri="{9D8B030D-6E8A-4147-A177-3AD203B41FA5}">
                      <a16:colId xmlns:a16="http://schemas.microsoft.com/office/drawing/2014/main" val="2899784984"/>
                    </a:ext>
                  </a:extLst>
                </a:gridCol>
                <a:gridCol w="764428">
                  <a:extLst>
                    <a:ext uri="{9D8B030D-6E8A-4147-A177-3AD203B41FA5}">
                      <a16:colId xmlns:a16="http://schemas.microsoft.com/office/drawing/2014/main" val="2155338653"/>
                    </a:ext>
                  </a:extLst>
                </a:gridCol>
                <a:gridCol w="764428">
                  <a:extLst>
                    <a:ext uri="{9D8B030D-6E8A-4147-A177-3AD203B41FA5}">
                      <a16:colId xmlns:a16="http://schemas.microsoft.com/office/drawing/2014/main" val="1875762943"/>
                    </a:ext>
                  </a:extLst>
                </a:gridCol>
                <a:gridCol w="764428">
                  <a:extLst>
                    <a:ext uri="{9D8B030D-6E8A-4147-A177-3AD203B41FA5}">
                      <a16:colId xmlns:a16="http://schemas.microsoft.com/office/drawing/2014/main" val="476992090"/>
                    </a:ext>
                  </a:extLst>
                </a:gridCol>
                <a:gridCol w="764428">
                  <a:extLst>
                    <a:ext uri="{9D8B030D-6E8A-4147-A177-3AD203B41FA5}">
                      <a16:colId xmlns:a16="http://schemas.microsoft.com/office/drawing/2014/main" val="2431256200"/>
                    </a:ext>
                  </a:extLst>
                </a:gridCol>
                <a:gridCol w="764428">
                  <a:extLst>
                    <a:ext uri="{9D8B030D-6E8A-4147-A177-3AD203B41FA5}">
                      <a16:colId xmlns:a16="http://schemas.microsoft.com/office/drawing/2014/main" val="1960525749"/>
                    </a:ext>
                  </a:extLst>
                </a:gridCol>
              </a:tblGrid>
              <a:tr h="370840">
                <a:tc>
                  <a:txBody>
                    <a:bodyPr/>
                    <a:lstStyle/>
                    <a:p>
                      <a:pPr algn="ctr"/>
                      <a:r>
                        <a:rPr lang="en-US" sz="1600" dirty="0"/>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95400993"/>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70C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149712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FF000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59391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B05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1989187"/>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chemeClr val="bg2"/>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457376"/>
                  </a:ext>
                </a:extLst>
              </a:tr>
              <a:tr h="370840">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7030A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9526"/>
                  </a:ext>
                </a:extLst>
              </a:tr>
            </a:tbl>
          </a:graphicData>
        </a:graphic>
      </p:graphicFrame>
      <p:sp>
        <p:nvSpPr>
          <p:cNvPr id="4" name="Rounded Rectangle 3">
            <a:extLst>
              <a:ext uri="{FF2B5EF4-FFF2-40B4-BE49-F238E27FC236}">
                <a16:creationId xmlns:a16="http://schemas.microsoft.com/office/drawing/2014/main" id="{79107BD3-C28D-5B47-B95F-684B7202B82F}"/>
              </a:ext>
            </a:extLst>
          </p:cNvPr>
          <p:cNvSpPr/>
          <p:nvPr/>
        </p:nvSpPr>
        <p:spPr bwMode="auto">
          <a:xfrm>
            <a:off x="3838470" y="2029751"/>
            <a:ext cx="703385" cy="1919240"/>
          </a:xfrm>
          <a:prstGeom prst="round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highlight>
                <a:srgbClr val="000080"/>
              </a:highlight>
              <a:latin typeface="Arial" pitchFamily="-65" charset="0"/>
              <a:ea typeface="ＭＳ Ｐゴシック" pitchFamily="-65" charset="-128"/>
              <a:cs typeface="ＭＳ Ｐゴシック" pitchFamily="-65" charset="-128"/>
            </a:endParaRPr>
          </a:p>
        </p:txBody>
      </p:sp>
      <p:cxnSp>
        <p:nvCxnSpPr>
          <p:cNvPr id="6" name="Straight Arrow Connector 5">
            <a:extLst>
              <a:ext uri="{FF2B5EF4-FFF2-40B4-BE49-F238E27FC236}">
                <a16:creationId xmlns:a16="http://schemas.microsoft.com/office/drawing/2014/main" id="{810DE6ED-25C1-584D-BC8B-3590A4F79E72}"/>
              </a:ext>
            </a:extLst>
          </p:cNvPr>
          <p:cNvCxnSpPr/>
          <p:nvPr/>
        </p:nvCxnSpPr>
        <p:spPr bwMode="auto">
          <a:xfrm>
            <a:off x="749860" y="1786701"/>
            <a:ext cx="7772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883E7C95-0E3F-3B40-BAE3-4758AEE981A1}"/>
              </a:ext>
            </a:extLst>
          </p:cNvPr>
          <p:cNvSpPr txBox="1"/>
          <p:nvPr/>
        </p:nvSpPr>
        <p:spPr>
          <a:xfrm>
            <a:off x="4270549" y="1417369"/>
            <a:ext cx="620683" cy="369332"/>
          </a:xfrm>
          <a:prstGeom prst="rect">
            <a:avLst/>
          </a:prstGeom>
          <a:noFill/>
        </p:spPr>
        <p:txBody>
          <a:bodyPr wrap="none" rtlCol="0">
            <a:spAutoFit/>
          </a:bodyPr>
          <a:lstStyle/>
          <a:p>
            <a:r>
              <a:rPr lang="en-US" sz="1800" dirty="0"/>
              <a:t>time</a:t>
            </a:r>
          </a:p>
        </p:txBody>
      </p:sp>
      <p:cxnSp>
        <p:nvCxnSpPr>
          <p:cNvPr id="9" name="Straight Arrow Connector 8">
            <a:extLst>
              <a:ext uri="{FF2B5EF4-FFF2-40B4-BE49-F238E27FC236}">
                <a16:creationId xmlns:a16="http://schemas.microsoft.com/office/drawing/2014/main" id="{1E51CD08-232D-0F48-8A4C-B5D5122ED668}"/>
              </a:ext>
            </a:extLst>
          </p:cNvPr>
          <p:cNvCxnSpPr/>
          <p:nvPr/>
        </p:nvCxnSpPr>
        <p:spPr bwMode="auto">
          <a:xfrm>
            <a:off x="459712" y="2029751"/>
            <a:ext cx="0" cy="2498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3A1D613E-2CC6-2D48-8E67-FCE43FD44FBC}"/>
              </a:ext>
            </a:extLst>
          </p:cNvPr>
          <p:cNvSpPr txBox="1"/>
          <p:nvPr/>
        </p:nvSpPr>
        <p:spPr>
          <a:xfrm>
            <a:off x="534236" y="3846904"/>
            <a:ext cx="1043876" cy="646331"/>
          </a:xfrm>
          <a:prstGeom prst="rect">
            <a:avLst/>
          </a:prstGeom>
          <a:noFill/>
        </p:spPr>
        <p:txBody>
          <a:bodyPr wrap="none" rtlCol="0">
            <a:spAutoFit/>
          </a:bodyPr>
          <a:lstStyle/>
          <a:p>
            <a:r>
              <a:rPr lang="en-US" sz="1800" dirty="0"/>
              <a:t>program</a:t>
            </a:r>
          </a:p>
          <a:p>
            <a:r>
              <a:rPr lang="en-US" sz="1800" dirty="0"/>
              <a:t>flow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C3B6520D-222A-3442-81A7-A9541E4878E2}"/>
              </a:ext>
            </a:extLst>
          </p:cNvPr>
          <p:cNvSpPr>
            <a:spLocks noGrp="1" noChangeArrowheads="1"/>
          </p:cNvSpPr>
          <p:nvPr>
            <p:ph type="title"/>
          </p:nvPr>
        </p:nvSpPr>
        <p:spPr/>
        <p:txBody>
          <a:bodyPr/>
          <a:lstStyle/>
          <a:p>
            <a:r>
              <a:rPr lang="en-US" altLang="en-US" dirty="0"/>
              <a:t>Pipelined Architecture</a:t>
            </a:r>
          </a:p>
        </p:txBody>
      </p:sp>
      <p:cxnSp>
        <p:nvCxnSpPr>
          <p:cNvPr id="4" name="Straight Connector 3">
            <a:extLst>
              <a:ext uri="{FF2B5EF4-FFF2-40B4-BE49-F238E27FC236}">
                <a16:creationId xmlns:a16="http://schemas.microsoft.com/office/drawing/2014/main" id="{BF448314-F4F4-EA49-A4EC-C973E4C3FBB2}"/>
              </a:ext>
            </a:extLst>
          </p:cNvPr>
          <p:cNvCxnSpPr>
            <a:cxnSpLocks/>
          </p:cNvCxnSpPr>
          <p:nvPr/>
        </p:nvCxnSpPr>
        <p:spPr bwMode="auto">
          <a:xfrm>
            <a:off x="1477976" y="1824271"/>
            <a:ext cx="0" cy="4177899"/>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076804BE-DBF7-CE40-9EB0-E7BF18732C0E}"/>
              </a:ext>
            </a:extLst>
          </p:cNvPr>
          <p:cNvCxnSpPr>
            <a:cxnSpLocks/>
          </p:cNvCxnSpPr>
          <p:nvPr/>
        </p:nvCxnSpPr>
        <p:spPr bwMode="auto">
          <a:xfrm>
            <a:off x="2377023" y="1824271"/>
            <a:ext cx="0" cy="4177899"/>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5A08EC7C-9AA4-E44C-9863-CAAE1101BE34}"/>
              </a:ext>
            </a:extLst>
          </p:cNvPr>
          <p:cNvCxnSpPr>
            <a:cxnSpLocks/>
          </p:cNvCxnSpPr>
          <p:nvPr/>
        </p:nvCxnSpPr>
        <p:spPr bwMode="auto">
          <a:xfrm>
            <a:off x="3311518" y="1824271"/>
            <a:ext cx="2230" cy="4165797"/>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74DF5E19-27E8-1C46-BCA7-235C63023D1E}"/>
              </a:ext>
            </a:extLst>
          </p:cNvPr>
          <p:cNvCxnSpPr>
            <a:cxnSpLocks/>
          </p:cNvCxnSpPr>
          <p:nvPr/>
        </p:nvCxnSpPr>
        <p:spPr bwMode="auto">
          <a:xfrm>
            <a:off x="4207498" y="1824271"/>
            <a:ext cx="0" cy="4165797"/>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0" name="Straight Connector 9">
            <a:extLst>
              <a:ext uri="{FF2B5EF4-FFF2-40B4-BE49-F238E27FC236}">
                <a16:creationId xmlns:a16="http://schemas.microsoft.com/office/drawing/2014/main" id="{3836C840-683C-2D4A-A6DE-DAED75D429E1}"/>
              </a:ext>
            </a:extLst>
          </p:cNvPr>
          <p:cNvCxnSpPr>
            <a:cxnSpLocks/>
          </p:cNvCxnSpPr>
          <p:nvPr/>
        </p:nvCxnSpPr>
        <p:spPr bwMode="auto">
          <a:xfrm>
            <a:off x="5160416" y="1836277"/>
            <a:ext cx="0"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D0AB695E-9FA3-C945-AFDD-89E1E42D17B6}"/>
              </a:ext>
            </a:extLst>
          </p:cNvPr>
          <p:cNvCxnSpPr>
            <a:cxnSpLocks/>
          </p:cNvCxnSpPr>
          <p:nvPr/>
        </p:nvCxnSpPr>
        <p:spPr bwMode="auto">
          <a:xfrm>
            <a:off x="6062216" y="1821641"/>
            <a:ext cx="0" cy="4200251"/>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BB818C01-5505-4343-A35A-2B329A4B9325}"/>
              </a:ext>
            </a:extLst>
          </p:cNvPr>
          <p:cNvCxnSpPr>
            <a:cxnSpLocks/>
          </p:cNvCxnSpPr>
          <p:nvPr/>
        </p:nvCxnSpPr>
        <p:spPr bwMode="auto">
          <a:xfrm>
            <a:off x="6963592" y="1836277"/>
            <a:ext cx="12372"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80A9B07F-BC7D-BE43-BD1E-AE6E1FF5C49D}"/>
              </a:ext>
            </a:extLst>
          </p:cNvPr>
          <p:cNvCxnSpPr>
            <a:cxnSpLocks/>
          </p:cNvCxnSpPr>
          <p:nvPr/>
        </p:nvCxnSpPr>
        <p:spPr bwMode="auto">
          <a:xfrm>
            <a:off x="7903898" y="1836277"/>
            <a:ext cx="71"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6" name="Straight Arrow Connector 5">
            <a:extLst>
              <a:ext uri="{FF2B5EF4-FFF2-40B4-BE49-F238E27FC236}">
                <a16:creationId xmlns:a16="http://schemas.microsoft.com/office/drawing/2014/main" id="{7DC50859-BDD6-EB47-99B9-30911BE32399}"/>
              </a:ext>
            </a:extLst>
          </p:cNvPr>
          <p:cNvCxnSpPr>
            <a:cxnSpLocks/>
          </p:cNvCxnSpPr>
          <p:nvPr/>
        </p:nvCxnSpPr>
        <p:spPr bwMode="auto">
          <a:xfrm>
            <a:off x="827895" y="1824271"/>
            <a:ext cx="0" cy="41778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12C8A6B4-8ADE-A343-A125-8452F7708A55}"/>
              </a:ext>
            </a:extLst>
          </p:cNvPr>
          <p:cNvSpPr txBox="1"/>
          <p:nvPr/>
        </p:nvSpPr>
        <p:spPr>
          <a:xfrm rot="16200000">
            <a:off x="-548839" y="3869222"/>
            <a:ext cx="2154757" cy="369332"/>
          </a:xfrm>
          <a:prstGeom prst="rect">
            <a:avLst/>
          </a:prstGeom>
          <a:noFill/>
        </p:spPr>
        <p:txBody>
          <a:bodyPr wrap="none" rtlCol="0">
            <a:spAutoFit/>
          </a:bodyPr>
          <a:lstStyle/>
          <a:p>
            <a:r>
              <a:rPr lang="en-US" sz="1800" dirty="0">
                <a:latin typeface="Comic Sans MS" panose="030F0902030302020204" pitchFamily="66" charset="0"/>
                <a:cs typeface="Calibri" panose="020F0502020204030204" pitchFamily="34" charset="0"/>
              </a:rPr>
              <a:t>Instruction Order</a:t>
            </a:r>
          </a:p>
        </p:txBody>
      </p:sp>
      <p:cxnSp>
        <p:nvCxnSpPr>
          <p:cNvPr id="16" name="Straight Arrow Connector 15">
            <a:extLst>
              <a:ext uri="{FF2B5EF4-FFF2-40B4-BE49-F238E27FC236}">
                <a16:creationId xmlns:a16="http://schemas.microsoft.com/office/drawing/2014/main" id="{FA6B78A2-1F09-4E4F-ABB9-624339C7662C}"/>
              </a:ext>
            </a:extLst>
          </p:cNvPr>
          <p:cNvCxnSpPr>
            <a:cxnSpLocks/>
          </p:cNvCxnSpPr>
          <p:nvPr/>
        </p:nvCxnSpPr>
        <p:spPr bwMode="auto">
          <a:xfrm>
            <a:off x="847991" y="1610632"/>
            <a:ext cx="799844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9DAC4D12-88DF-2F4F-9406-8470B66E1775}"/>
              </a:ext>
            </a:extLst>
          </p:cNvPr>
          <p:cNvSpPr txBox="1"/>
          <p:nvPr/>
        </p:nvSpPr>
        <p:spPr>
          <a:xfrm>
            <a:off x="4018704" y="1215631"/>
            <a:ext cx="2266967" cy="369332"/>
          </a:xfrm>
          <a:prstGeom prst="rect">
            <a:avLst/>
          </a:prstGeom>
          <a:noFill/>
        </p:spPr>
        <p:txBody>
          <a:bodyPr wrap="none" rtlCol="0">
            <a:spAutoFit/>
          </a:bodyPr>
          <a:lstStyle/>
          <a:p>
            <a:r>
              <a:rPr lang="en-US" sz="1800" dirty="0">
                <a:latin typeface="Comic Sans MS" panose="030F0902030302020204" pitchFamily="66" charset="0"/>
              </a:rPr>
              <a:t>Time (Clock Cycles)</a:t>
            </a:r>
          </a:p>
        </p:txBody>
      </p:sp>
      <p:sp>
        <p:nvSpPr>
          <p:cNvPr id="21" name="TextBox 20">
            <a:extLst>
              <a:ext uri="{FF2B5EF4-FFF2-40B4-BE49-F238E27FC236}">
                <a16:creationId xmlns:a16="http://schemas.microsoft.com/office/drawing/2014/main" id="{E14E7CB2-1CA0-6E48-AD7B-0E57C778F57B}"/>
              </a:ext>
            </a:extLst>
          </p:cNvPr>
          <p:cNvSpPr txBox="1"/>
          <p:nvPr/>
        </p:nvSpPr>
        <p:spPr>
          <a:xfrm>
            <a:off x="1504768" y="1829052"/>
            <a:ext cx="843501" cy="338554"/>
          </a:xfrm>
          <a:prstGeom prst="rect">
            <a:avLst/>
          </a:prstGeom>
          <a:noFill/>
        </p:spPr>
        <p:txBody>
          <a:bodyPr wrap="none" rtlCol="0">
            <a:spAutoFit/>
          </a:bodyPr>
          <a:lstStyle/>
          <a:p>
            <a:r>
              <a:rPr lang="en-US" sz="1600" dirty="0">
                <a:latin typeface="Comic Sans MS" panose="030F0902030302020204" pitchFamily="66" charset="0"/>
              </a:rPr>
              <a:t>Cycle 1</a:t>
            </a:r>
          </a:p>
        </p:txBody>
      </p:sp>
      <p:cxnSp>
        <p:nvCxnSpPr>
          <p:cNvPr id="68" name="Straight Connector 67">
            <a:extLst>
              <a:ext uri="{FF2B5EF4-FFF2-40B4-BE49-F238E27FC236}">
                <a16:creationId xmlns:a16="http://schemas.microsoft.com/office/drawing/2014/main" id="{E953C4CC-9FB2-8440-A456-C26C2FD18608}"/>
              </a:ext>
            </a:extLst>
          </p:cNvPr>
          <p:cNvCxnSpPr>
            <a:cxnSpLocks/>
          </p:cNvCxnSpPr>
          <p:nvPr/>
        </p:nvCxnSpPr>
        <p:spPr bwMode="auto">
          <a:xfrm>
            <a:off x="4963724" y="2650213"/>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704B6688-43D6-0D47-AAC9-1F88E4E20CF8}"/>
              </a:ext>
            </a:extLst>
          </p:cNvPr>
          <p:cNvSpPr txBox="1"/>
          <p:nvPr/>
        </p:nvSpPr>
        <p:spPr>
          <a:xfrm>
            <a:off x="2410795" y="1821641"/>
            <a:ext cx="875561" cy="338554"/>
          </a:xfrm>
          <a:prstGeom prst="rect">
            <a:avLst/>
          </a:prstGeom>
          <a:noFill/>
        </p:spPr>
        <p:txBody>
          <a:bodyPr wrap="none" rtlCol="0">
            <a:spAutoFit/>
          </a:bodyPr>
          <a:lstStyle/>
          <a:p>
            <a:r>
              <a:rPr lang="en-US" sz="1600" dirty="0">
                <a:latin typeface="Comic Sans MS" panose="030F0902030302020204" pitchFamily="66" charset="0"/>
              </a:rPr>
              <a:t>Cycle 2</a:t>
            </a:r>
          </a:p>
        </p:txBody>
      </p:sp>
      <p:sp>
        <p:nvSpPr>
          <p:cNvPr id="23" name="TextBox 22">
            <a:extLst>
              <a:ext uri="{FF2B5EF4-FFF2-40B4-BE49-F238E27FC236}">
                <a16:creationId xmlns:a16="http://schemas.microsoft.com/office/drawing/2014/main" id="{28606EF2-25E8-1A4C-B950-663BEA4C1EEE}"/>
              </a:ext>
            </a:extLst>
          </p:cNvPr>
          <p:cNvSpPr txBox="1"/>
          <p:nvPr/>
        </p:nvSpPr>
        <p:spPr>
          <a:xfrm>
            <a:off x="3337758" y="1821641"/>
            <a:ext cx="875561" cy="338554"/>
          </a:xfrm>
          <a:prstGeom prst="rect">
            <a:avLst/>
          </a:prstGeom>
          <a:noFill/>
        </p:spPr>
        <p:txBody>
          <a:bodyPr wrap="none" rtlCol="0">
            <a:spAutoFit/>
          </a:bodyPr>
          <a:lstStyle/>
          <a:p>
            <a:r>
              <a:rPr lang="en-US" sz="1600" dirty="0">
                <a:latin typeface="Comic Sans MS" panose="030F0902030302020204" pitchFamily="66" charset="0"/>
              </a:rPr>
              <a:t>Cycle 3</a:t>
            </a:r>
          </a:p>
        </p:txBody>
      </p:sp>
      <p:sp>
        <p:nvSpPr>
          <p:cNvPr id="24" name="TextBox 23">
            <a:extLst>
              <a:ext uri="{FF2B5EF4-FFF2-40B4-BE49-F238E27FC236}">
                <a16:creationId xmlns:a16="http://schemas.microsoft.com/office/drawing/2014/main" id="{23DFFFE0-FBC5-F640-BEDB-E8502EFABC53}"/>
              </a:ext>
            </a:extLst>
          </p:cNvPr>
          <p:cNvSpPr txBox="1"/>
          <p:nvPr/>
        </p:nvSpPr>
        <p:spPr>
          <a:xfrm>
            <a:off x="4252995" y="1821641"/>
            <a:ext cx="875561" cy="338554"/>
          </a:xfrm>
          <a:prstGeom prst="rect">
            <a:avLst/>
          </a:prstGeom>
          <a:noFill/>
        </p:spPr>
        <p:txBody>
          <a:bodyPr wrap="none" rtlCol="0">
            <a:spAutoFit/>
          </a:bodyPr>
          <a:lstStyle/>
          <a:p>
            <a:r>
              <a:rPr lang="en-US" sz="1600" dirty="0">
                <a:latin typeface="Comic Sans MS" panose="030F0902030302020204" pitchFamily="66" charset="0"/>
              </a:rPr>
              <a:t>Cycle 4</a:t>
            </a:r>
          </a:p>
        </p:txBody>
      </p:sp>
      <p:sp>
        <p:nvSpPr>
          <p:cNvPr id="25" name="TextBox 24">
            <a:extLst>
              <a:ext uri="{FF2B5EF4-FFF2-40B4-BE49-F238E27FC236}">
                <a16:creationId xmlns:a16="http://schemas.microsoft.com/office/drawing/2014/main" id="{5D28456C-6FE8-9A42-A720-A4E182BB66F1}"/>
              </a:ext>
            </a:extLst>
          </p:cNvPr>
          <p:cNvSpPr txBox="1"/>
          <p:nvPr/>
        </p:nvSpPr>
        <p:spPr>
          <a:xfrm>
            <a:off x="5186655" y="1835303"/>
            <a:ext cx="875561" cy="338554"/>
          </a:xfrm>
          <a:prstGeom prst="rect">
            <a:avLst/>
          </a:prstGeom>
          <a:noFill/>
        </p:spPr>
        <p:txBody>
          <a:bodyPr wrap="none" rtlCol="0">
            <a:spAutoFit/>
          </a:bodyPr>
          <a:lstStyle/>
          <a:p>
            <a:r>
              <a:rPr lang="en-US" sz="1600" dirty="0">
                <a:latin typeface="Comic Sans MS" panose="030F0902030302020204" pitchFamily="66" charset="0"/>
              </a:rPr>
              <a:t>Cycle 5</a:t>
            </a:r>
          </a:p>
        </p:txBody>
      </p:sp>
      <p:sp>
        <p:nvSpPr>
          <p:cNvPr id="26" name="TextBox 25">
            <a:extLst>
              <a:ext uri="{FF2B5EF4-FFF2-40B4-BE49-F238E27FC236}">
                <a16:creationId xmlns:a16="http://schemas.microsoft.com/office/drawing/2014/main" id="{85D4AD00-1A11-6245-9E9D-46A53657AFE8}"/>
              </a:ext>
            </a:extLst>
          </p:cNvPr>
          <p:cNvSpPr txBox="1"/>
          <p:nvPr/>
        </p:nvSpPr>
        <p:spPr>
          <a:xfrm>
            <a:off x="6095751" y="1829052"/>
            <a:ext cx="875561" cy="338554"/>
          </a:xfrm>
          <a:prstGeom prst="rect">
            <a:avLst/>
          </a:prstGeom>
          <a:noFill/>
        </p:spPr>
        <p:txBody>
          <a:bodyPr wrap="none" rtlCol="0">
            <a:spAutoFit/>
          </a:bodyPr>
          <a:lstStyle/>
          <a:p>
            <a:r>
              <a:rPr lang="en-US" sz="1600" dirty="0">
                <a:latin typeface="Comic Sans MS" panose="030F0902030302020204" pitchFamily="66" charset="0"/>
              </a:rPr>
              <a:t>Cycle 6</a:t>
            </a:r>
          </a:p>
        </p:txBody>
      </p:sp>
      <p:sp>
        <p:nvSpPr>
          <p:cNvPr id="27" name="TextBox 26">
            <a:extLst>
              <a:ext uri="{FF2B5EF4-FFF2-40B4-BE49-F238E27FC236}">
                <a16:creationId xmlns:a16="http://schemas.microsoft.com/office/drawing/2014/main" id="{CE92DBAE-6B39-B340-9A8B-BD88013279DF}"/>
              </a:ext>
            </a:extLst>
          </p:cNvPr>
          <p:cNvSpPr txBox="1"/>
          <p:nvPr/>
        </p:nvSpPr>
        <p:spPr>
          <a:xfrm>
            <a:off x="7011262" y="1836277"/>
            <a:ext cx="875561" cy="338554"/>
          </a:xfrm>
          <a:prstGeom prst="rect">
            <a:avLst/>
          </a:prstGeom>
          <a:noFill/>
        </p:spPr>
        <p:txBody>
          <a:bodyPr wrap="none" rtlCol="0">
            <a:spAutoFit/>
          </a:bodyPr>
          <a:lstStyle/>
          <a:p>
            <a:r>
              <a:rPr lang="en-US" sz="1600" dirty="0">
                <a:latin typeface="Comic Sans MS" panose="030F0902030302020204" pitchFamily="66" charset="0"/>
              </a:rPr>
              <a:t>Cycle 7</a:t>
            </a:r>
          </a:p>
        </p:txBody>
      </p:sp>
      <p:sp>
        <p:nvSpPr>
          <p:cNvPr id="19" name="Rectangle 18">
            <a:extLst>
              <a:ext uri="{FF2B5EF4-FFF2-40B4-BE49-F238E27FC236}">
                <a16:creationId xmlns:a16="http://schemas.microsoft.com/office/drawing/2014/main" id="{ECC138E1-148B-5A4C-AA41-582F1524E82E}"/>
              </a:ext>
            </a:extLst>
          </p:cNvPr>
          <p:cNvSpPr/>
          <p:nvPr/>
        </p:nvSpPr>
        <p:spPr bwMode="auto">
          <a:xfrm>
            <a:off x="1611673" y="2483281"/>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20" name="Rectangle 19">
            <a:extLst>
              <a:ext uri="{FF2B5EF4-FFF2-40B4-BE49-F238E27FC236}">
                <a16:creationId xmlns:a16="http://schemas.microsoft.com/office/drawing/2014/main" id="{F2593F4C-3E86-9545-A3C8-705077297D88}"/>
              </a:ext>
            </a:extLst>
          </p:cNvPr>
          <p:cNvSpPr/>
          <p:nvPr/>
        </p:nvSpPr>
        <p:spPr bwMode="auto">
          <a:xfrm>
            <a:off x="2348269" y="2301271"/>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0" name="Rectangle 29">
            <a:extLst>
              <a:ext uri="{FF2B5EF4-FFF2-40B4-BE49-F238E27FC236}">
                <a16:creationId xmlns:a16="http://schemas.microsoft.com/office/drawing/2014/main" id="{BE156B52-5C2F-FF48-AEEB-0D3896A222B1}"/>
              </a:ext>
            </a:extLst>
          </p:cNvPr>
          <p:cNvSpPr/>
          <p:nvPr/>
        </p:nvSpPr>
        <p:spPr bwMode="auto">
          <a:xfrm>
            <a:off x="3275232" y="2293476"/>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1" name="Rectangle 30">
            <a:extLst>
              <a:ext uri="{FF2B5EF4-FFF2-40B4-BE49-F238E27FC236}">
                <a16:creationId xmlns:a16="http://schemas.microsoft.com/office/drawing/2014/main" id="{8A40EDA5-12F9-BC41-AFA8-7E05458848D8}"/>
              </a:ext>
            </a:extLst>
          </p:cNvPr>
          <p:cNvSpPr/>
          <p:nvPr/>
        </p:nvSpPr>
        <p:spPr bwMode="auto">
          <a:xfrm>
            <a:off x="4179539" y="2301271"/>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2" name="Rectangle 31">
            <a:extLst>
              <a:ext uri="{FF2B5EF4-FFF2-40B4-BE49-F238E27FC236}">
                <a16:creationId xmlns:a16="http://schemas.microsoft.com/office/drawing/2014/main" id="{2D79C714-897C-6C43-9A64-B0D22C9E522D}"/>
              </a:ext>
            </a:extLst>
          </p:cNvPr>
          <p:cNvSpPr/>
          <p:nvPr/>
        </p:nvSpPr>
        <p:spPr bwMode="auto">
          <a:xfrm>
            <a:off x="5126598" y="2293476"/>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9" name="Rectangle 38">
            <a:extLst>
              <a:ext uri="{FF2B5EF4-FFF2-40B4-BE49-F238E27FC236}">
                <a16:creationId xmlns:a16="http://schemas.microsoft.com/office/drawing/2014/main" id="{F2867ED5-49E7-D44A-B352-1F609BB29119}"/>
              </a:ext>
            </a:extLst>
          </p:cNvPr>
          <p:cNvSpPr/>
          <p:nvPr/>
        </p:nvSpPr>
        <p:spPr bwMode="auto">
          <a:xfrm>
            <a:off x="2842483" y="2483281"/>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41" name="Rectangle 40">
            <a:extLst>
              <a:ext uri="{FF2B5EF4-FFF2-40B4-BE49-F238E27FC236}">
                <a16:creationId xmlns:a16="http://schemas.microsoft.com/office/drawing/2014/main" id="{9E1AE9C7-38DA-8042-B5BD-3816322D963E}"/>
              </a:ext>
            </a:extLst>
          </p:cNvPr>
          <p:cNvSpPr/>
          <p:nvPr/>
        </p:nvSpPr>
        <p:spPr bwMode="auto">
          <a:xfrm>
            <a:off x="2551080" y="2483281"/>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42" name="Straight Connector 41">
            <a:extLst>
              <a:ext uri="{FF2B5EF4-FFF2-40B4-BE49-F238E27FC236}">
                <a16:creationId xmlns:a16="http://schemas.microsoft.com/office/drawing/2014/main" id="{64D88E50-CFF7-954C-811C-DBD04CEE3B60}"/>
              </a:ext>
            </a:extLst>
          </p:cNvPr>
          <p:cNvCxnSpPr>
            <a:cxnSpLocks/>
          </p:cNvCxnSpPr>
          <p:nvPr/>
        </p:nvCxnSpPr>
        <p:spPr bwMode="auto">
          <a:xfrm>
            <a:off x="2194478" y="2646483"/>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BD0910E8-7FD1-7448-95D7-599B9B36C6E6}"/>
              </a:ext>
            </a:extLst>
          </p:cNvPr>
          <p:cNvCxnSpPr>
            <a:cxnSpLocks/>
          </p:cNvCxnSpPr>
          <p:nvPr/>
        </p:nvCxnSpPr>
        <p:spPr bwMode="auto">
          <a:xfrm>
            <a:off x="3128972" y="2526286"/>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F4F2365A-7235-504C-814F-18CB42E8E16F}"/>
              </a:ext>
            </a:extLst>
          </p:cNvPr>
          <p:cNvCxnSpPr>
            <a:cxnSpLocks/>
          </p:cNvCxnSpPr>
          <p:nvPr/>
        </p:nvCxnSpPr>
        <p:spPr bwMode="auto">
          <a:xfrm>
            <a:off x="3128972" y="2772891"/>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7D082617-C681-994C-B8B7-1C84F10FAA0B}"/>
              </a:ext>
            </a:extLst>
          </p:cNvPr>
          <p:cNvCxnSpPr>
            <a:cxnSpLocks/>
          </p:cNvCxnSpPr>
          <p:nvPr/>
        </p:nvCxnSpPr>
        <p:spPr bwMode="auto">
          <a:xfrm>
            <a:off x="3884117" y="2641888"/>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50" name="Group 49">
            <a:extLst>
              <a:ext uri="{FF2B5EF4-FFF2-40B4-BE49-F238E27FC236}">
                <a16:creationId xmlns:a16="http://schemas.microsoft.com/office/drawing/2014/main" id="{FF9C4EF6-A5A6-BB4F-9A6B-1FB635217BD3}"/>
              </a:ext>
            </a:extLst>
          </p:cNvPr>
          <p:cNvGrpSpPr/>
          <p:nvPr/>
        </p:nvGrpSpPr>
        <p:grpSpPr>
          <a:xfrm>
            <a:off x="3501158" y="2405098"/>
            <a:ext cx="520839" cy="493126"/>
            <a:chOff x="5809362" y="234551"/>
            <a:chExt cx="520839" cy="493126"/>
          </a:xfrm>
        </p:grpSpPr>
        <p:sp>
          <p:nvSpPr>
            <p:cNvPr id="55" name="Data 54">
              <a:extLst>
                <a:ext uri="{FF2B5EF4-FFF2-40B4-BE49-F238E27FC236}">
                  <a16:creationId xmlns:a16="http://schemas.microsoft.com/office/drawing/2014/main" id="{3AC3F9A5-24A1-A047-8E4D-73560B342EA3}"/>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6" name="Data 55">
              <a:extLst>
                <a:ext uri="{FF2B5EF4-FFF2-40B4-BE49-F238E27FC236}">
                  <a16:creationId xmlns:a16="http://schemas.microsoft.com/office/drawing/2014/main" id="{A19D4189-C241-AF46-A20D-9D34F1FFC4E1}"/>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7" name="Rectangle 56">
              <a:extLst>
                <a:ext uri="{FF2B5EF4-FFF2-40B4-BE49-F238E27FC236}">
                  <a16:creationId xmlns:a16="http://schemas.microsoft.com/office/drawing/2014/main" id="{1CD1E59B-46D5-A94C-85A8-0DCE07756319}"/>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53" name="TextBox 52">
            <a:extLst>
              <a:ext uri="{FF2B5EF4-FFF2-40B4-BE49-F238E27FC236}">
                <a16:creationId xmlns:a16="http://schemas.microsoft.com/office/drawing/2014/main" id="{12B43F6A-EFD8-9A41-ADCC-4EB37679AC7B}"/>
              </a:ext>
            </a:extLst>
          </p:cNvPr>
          <p:cNvSpPr txBox="1"/>
          <p:nvPr/>
        </p:nvSpPr>
        <p:spPr>
          <a:xfrm>
            <a:off x="3560109" y="2497955"/>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62" name="Rectangle 61">
            <a:extLst>
              <a:ext uri="{FF2B5EF4-FFF2-40B4-BE49-F238E27FC236}">
                <a16:creationId xmlns:a16="http://schemas.microsoft.com/office/drawing/2014/main" id="{96DC0729-9A02-2F43-9C83-0C6F5A8FAE86}"/>
              </a:ext>
            </a:extLst>
          </p:cNvPr>
          <p:cNvSpPr/>
          <p:nvPr/>
        </p:nvSpPr>
        <p:spPr bwMode="auto">
          <a:xfrm>
            <a:off x="5341402" y="2489453"/>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61" name="Rectangle 60">
            <a:extLst>
              <a:ext uri="{FF2B5EF4-FFF2-40B4-BE49-F238E27FC236}">
                <a16:creationId xmlns:a16="http://schemas.microsoft.com/office/drawing/2014/main" id="{28F2FEC7-38B1-8B4C-83AF-CE5E2B763BB4}"/>
              </a:ext>
            </a:extLst>
          </p:cNvPr>
          <p:cNvSpPr/>
          <p:nvPr/>
        </p:nvSpPr>
        <p:spPr bwMode="auto">
          <a:xfrm>
            <a:off x="5333032" y="2478686"/>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63" name="Rectangle 62">
            <a:extLst>
              <a:ext uri="{FF2B5EF4-FFF2-40B4-BE49-F238E27FC236}">
                <a16:creationId xmlns:a16="http://schemas.microsoft.com/office/drawing/2014/main" id="{7CC1A6F9-C0D7-C74F-BCD3-737D4165B110}"/>
              </a:ext>
            </a:extLst>
          </p:cNvPr>
          <p:cNvSpPr/>
          <p:nvPr/>
        </p:nvSpPr>
        <p:spPr bwMode="auto">
          <a:xfrm>
            <a:off x="4390080" y="2478686"/>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43008" name="Straight Connector 43007">
            <a:extLst>
              <a:ext uri="{FF2B5EF4-FFF2-40B4-BE49-F238E27FC236}">
                <a16:creationId xmlns:a16="http://schemas.microsoft.com/office/drawing/2014/main" id="{3D382254-CCCA-1A4A-A914-C4024493FBBE}"/>
              </a:ext>
            </a:extLst>
          </p:cNvPr>
          <p:cNvCxnSpPr/>
          <p:nvPr/>
        </p:nvCxnSpPr>
        <p:spPr bwMode="auto">
          <a:xfrm>
            <a:off x="4298715" y="2634268"/>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3026C983-2059-AA42-8FCD-39A451746C72}"/>
              </a:ext>
            </a:extLst>
          </p:cNvPr>
          <p:cNvCxnSpPr>
            <a:cxnSpLocks/>
          </p:cNvCxnSpPr>
          <p:nvPr/>
        </p:nvCxnSpPr>
        <p:spPr bwMode="auto">
          <a:xfrm>
            <a:off x="4296180" y="2917671"/>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43F5A075-F6C5-4A48-A5C9-C8426381DE5A}"/>
              </a:ext>
            </a:extLst>
          </p:cNvPr>
          <p:cNvCxnSpPr>
            <a:cxnSpLocks/>
          </p:cNvCxnSpPr>
          <p:nvPr/>
        </p:nvCxnSpPr>
        <p:spPr bwMode="auto">
          <a:xfrm>
            <a:off x="5029536" y="2772891"/>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16E91FAE-6C40-9446-AD6A-2D17C4E7BFC3}"/>
              </a:ext>
            </a:extLst>
          </p:cNvPr>
          <p:cNvCxnSpPr>
            <a:cxnSpLocks/>
          </p:cNvCxnSpPr>
          <p:nvPr/>
        </p:nvCxnSpPr>
        <p:spPr bwMode="auto">
          <a:xfrm>
            <a:off x="5027939" y="2779638"/>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9213422-AEDF-BE42-8007-9301D61E746A}"/>
              </a:ext>
            </a:extLst>
          </p:cNvPr>
          <p:cNvCxnSpPr>
            <a:cxnSpLocks/>
          </p:cNvCxnSpPr>
          <p:nvPr/>
        </p:nvCxnSpPr>
        <p:spPr bwMode="auto">
          <a:xfrm>
            <a:off x="5882700" y="3518777"/>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0" name="Rectangle 79">
            <a:extLst>
              <a:ext uri="{FF2B5EF4-FFF2-40B4-BE49-F238E27FC236}">
                <a16:creationId xmlns:a16="http://schemas.microsoft.com/office/drawing/2014/main" id="{0DD17C2D-26E4-8E4B-B797-DE97F1B637E1}"/>
              </a:ext>
            </a:extLst>
          </p:cNvPr>
          <p:cNvSpPr/>
          <p:nvPr/>
        </p:nvSpPr>
        <p:spPr bwMode="auto">
          <a:xfrm>
            <a:off x="2530649" y="335184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81" name="Rectangle 80">
            <a:extLst>
              <a:ext uri="{FF2B5EF4-FFF2-40B4-BE49-F238E27FC236}">
                <a16:creationId xmlns:a16="http://schemas.microsoft.com/office/drawing/2014/main" id="{37B5A382-9781-4A48-956C-DC362CAB19D3}"/>
              </a:ext>
            </a:extLst>
          </p:cNvPr>
          <p:cNvSpPr/>
          <p:nvPr/>
        </p:nvSpPr>
        <p:spPr bwMode="auto">
          <a:xfrm>
            <a:off x="3282485" y="316983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2" name="Rectangle 81">
            <a:extLst>
              <a:ext uri="{FF2B5EF4-FFF2-40B4-BE49-F238E27FC236}">
                <a16:creationId xmlns:a16="http://schemas.microsoft.com/office/drawing/2014/main" id="{59E428AE-5251-9344-8DE0-8196087E51C8}"/>
              </a:ext>
            </a:extLst>
          </p:cNvPr>
          <p:cNvSpPr/>
          <p:nvPr/>
        </p:nvSpPr>
        <p:spPr bwMode="auto">
          <a:xfrm>
            <a:off x="4178968" y="316204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3" name="Rectangle 82">
            <a:extLst>
              <a:ext uri="{FF2B5EF4-FFF2-40B4-BE49-F238E27FC236}">
                <a16:creationId xmlns:a16="http://schemas.microsoft.com/office/drawing/2014/main" id="{D0CFA8D2-9F65-5448-85DB-2C0E0A26BB4C}"/>
              </a:ext>
            </a:extLst>
          </p:cNvPr>
          <p:cNvSpPr/>
          <p:nvPr/>
        </p:nvSpPr>
        <p:spPr bwMode="auto">
          <a:xfrm>
            <a:off x="5128995" y="316983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4" name="Rectangle 83">
            <a:extLst>
              <a:ext uri="{FF2B5EF4-FFF2-40B4-BE49-F238E27FC236}">
                <a16:creationId xmlns:a16="http://schemas.microsoft.com/office/drawing/2014/main" id="{540AE5B1-8198-0544-82AE-ACEFAB176898}"/>
              </a:ext>
            </a:extLst>
          </p:cNvPr>
          <p:cNvSpPr/>
          <p:nvPr/>
        </p:nvSpPr>
        <p:spPr bwMode="auto">
          <a:xfrm>
            <a:off x="6037954" y="316204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5" name="Rectangle 84">
            <a:extLst>
              <a:ext uri="{FF2B5EF4-FFF2-40B4-BE49-F238E27FC236}">
                <a16:creationId xmlns:a16="http://schemas.microsoft.com/office/drawing/2014/main" id="{B96E126D-F038-1A41-B10C-2F7744694A87}"/>
              </a:ext>
            </a:extLst>
          </p:cNvPr>
          <p:cNvSpPr/>
          <p:nvPr/>
        </p:nvSpPr>
        <p:spPr bwMode="auto">
          <a:xfrm>
            <a:off x="3761459" y="335184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6" name="Rectangle 85">
            <a:extLst>
              <a:ext uri="{FF2B5EF4-FFF2-40B4-BE49-F238E27FC236}">
                <a16:creationId xmlns:a16="http://schemas.microsoft.com/office/drawing/2014/main" id="{5A70F4AA-94A6-1E4E-84C7-71CFB7EA272E}"/>
              </a:ext>
            </a:extLst>
          </p:cNvPr>
          <p:cNvSpPr/>
          <p:nvPr/>
        </p:nvSpPr>
        <p:spPr bwMode="auto">
          <a:xfrm>
            <a:off x="3470056" y="335184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87" name="Straight Connector 86">
            <a:extLst>
              <a:ext uri="{FF2B5EF4-FFF2-40B4-BE49-F238E27FC236}">
                <a16:creationId xmlns:a16="http://schemas.microsoft.com/office/drawing/2014/main" id="{ECAE22B0-DA48-7442-94F1-0A21C2E608E3}"/>
              </a:ext>
            </a:extLst>
          </p:cNvPr>
          <p:cNvCxnSpPr>
            <a:cxnSpLocks/>
          </p:cNvCxnSpPr>
          <p:nvPr/>
        </p:nvCxnSpPr>
        <p:spPr bwMode="auto">
          <a:xfrm>
            <a:off x="3113454" y="3515047"/>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A3F80584-5690-5C48-AB9F-A96E9F7245BB}"/>
              </a:ext>
            </a:extLst>
          </p:cNvPr>
          <p:cNvCxnSpPr>
            <a:cxnSpLocks/>
          </p:cNvCxnSpPr>
          <p:nvPr/>
        </p:nvCxnSpPr>
        <p:spPr bwMode="auto">
          <a:xfrm>
            <a:off x="4047948" y="339485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A07FA7A2-C664-B04B-9F24-1B22C8EC579F}"/>
              </a:ext>
            </a:extLst>
          </p:cNvPr>
          <p:cNvCxnSpPr>
            <a:cxnSpLocks/>
          </p:cNvCxnSpPr>
          <p:nvPr/>
        </p:nvCxnSpPr>
        <p:spPr bwMode="auto">
          <a:xfrm>
            <a:off x="4047948" y="3641455"/>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5125DF88-5794-D547-90A6-ACC78024EFA1}"/>
              </a:ext>
            </a:extLst>
          </p:cNvPr>
          <p:cNvCxnSpPr>
            <a:cxnSpLocks/>
          </p:cNvCxnSpPr>
          <p:nvPr/>
        </p:nvCxnSpPr>
        <p:spPr bwMode="auto">
          <a:xfrm>
            <a:off x="4803093" y="3510452"/>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1" name="Group 90">
            <a:extLst>
              <a:ext uri="{FF2B5EF4-FFF2-40B4-BE49-F238E27FC236}">
                <a16:creationId xmlns:a16="http://schemas.microsoft.com/office/drawing/2014/main" id="{13489DCF-D906-5646-8509-0F73028EE32E}"/>
              </a:ext>
            </a:extLst>
          </p:cNvPr>
          <p:cNvGrpSpPr/>
          <p:nvPr/>
        </p:nvGrpSpPr>
        <p:grpSpPr>
          <a:xfrm>
            <a:off x="4420134" y="3273662"/>
            <a:ext cx="520839" cy="493126"/>
            <a:chOff x="5809362" y="234551"/>
            <a:chExt cx="520839" cy="493126"/>
          </a:xfrm>
        </p:grpSpPr>
        <p:sp>
          <p:nvSpPr>
            <p:cNvPr id="92" name="Data 91">
              <a:extLst>
                <a:ext uri="{FF2B5EF4-FFF2-40B4-BE49-F238E27FC236}">
                  <a16:creationId xmlns:a16="http://schemas.microsoft.com/office/drawing/2014/main" id="{7C09A8EE-9C5B-1D41-9081-C011F3E94038}"/>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3" name="Data 92">
              <a:extLst>
                <a:ext uri="{FF2B5EF4-FFF2-40B4-BE49-F238E27FC236}">
                  <a16:creationId xmlns:a16="http://schemas.microsoft.com/office/drawing/2014/main" id="{9DE8FA5E-0B72-E841-B7EB-41C6AAE1889C}"/>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4" name="Rectangle 93">
              <a:extLst>
                <a:ext uri="{FF2B5EF4-FFF2-40B4-BE49-F238E27FC236}">
                  <a16:creationId xmlns:a16="http://schemas.microsoft.com/office/drawing/2014/main" id="{445B4CC8-C46A-C542-9E60-D3E340E14EEC}"/>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95" name="TextBox 94">
            <a:extLst>
              <a:ext uri="{FF2B5EF4-FFF2-40B4-BE49-F238E27FC236}">
                <a16:creationId xmlns:a16="http://schemas.microsoft.com/office/drawing/2014/main" id="{5DB756A6-108A-4546-99EE-5FDF12174EB1}"/>
              </a:ext>
            </a:extLst>
          </p:cNvPr>
          <p:cNvSpPr txBox="1"/>
          <p:nvPr/>
        </p:nvSpPr>
        <p:spPr>
          <a:xfrm>
            <a:off x="4479085" y="3366519"/>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96" name="Rectangle 95">
            <a:extLst>
              <a:ext uri="{FF2B5EF4-FFF2-40B4-BE49-F238E27FC236}">
                <a16:creationId xmlns:a16="http://schemas.microsoft.com/office/drawing/2014/main" id="{F92E9C7D-7047-DB43-96EC-6608C8B9361B}"/>
              </a:ext>
            </a:extLst>
          </p:cNvPr>
          <p:cNvSpPr/>
          <p:nvPr/>
        </p:nvSpPr>
        <p:spPr bwMode="auto">
          <a:xfrm>
            <a:off x="6260378" y="3358017"/>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7" name="Rectangle 96">
            <a:extLst>
              <a:ext uri="{FF2B5EF4-FFF2-40B4-BE49-F238E27FC236}">
                <a16:creationId xmlns:a16="http://schemas.microsoft.com/office/drawing/2014/main" id="{51ED0B8E-3606-1249-BF81-007A05B3131B}"/>
              </a:ext>
            </a:extLst>
          </p:cNvPr>
          <p:cNvSpPr/>
          <p:nvPr/>
        </p:nvSpPr>
        <p:spPr bwMode="auto">
          <a:xfrm>
            <a:off x="6252008" y="334725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98" name="Rectangle 97">
            <a:extLst>
              <a:ext uri="{FF2B5EF4-FFF2-40B4-BE49-F238E27FC236}">
                <a16:creationId xmlns:a16="http://schemas.microsoft.com/office/drawing/2014/main" id="{8C27E196-B1BE-BB4D-986E-2AF9ABADFDC7}"/>
              </a:ext>
            </a:extLst>
          </p:cNvPr>
          <p:cNvSpPr/>
          <p:nvPr/>
        </p:nvSpPr>
        <p:spPr bwMode="auto">
          <a:xfrm>
            <a:off x="5309056" y="334725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99" name="Straight Connector 98">
            <a:extLst>
              <a:ext uri="{FF2B5EF4-FFF2-40B4-BE49-F238E27FC236}">
                <a16:creationId xmlns:a16="http://schemas.microsoft.com/office/drawing/2014/main" id="{EE3F0D09-FB51-C04C-8697-F9AA19D0BDFD}"/>
              </a:ext>
            </a:extLst>
          </p:cNvPr>
          <p:cNvCxnSpPr/>
          <p:nvPr/>
        </p:nvCxnSpPr>
        <p:spPr bwMode="auto">
          <a:xfrm>
            <a:off x="5217691" y="3502832"/>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AFF8EE3-D82D-684B-9521-CA888B9F4162}"/>
              </a:ext>
            </a:extLst>
          </p:cNvPr>
          <p:cNvCxnSpPr>
            <a:cxnSpLocks/>
          </p:cNvCxnSpPr>
          <p:nvPr/>
        </p:nvCxnSpPr>
        <p:spPr bwMode="auto">
          <a:xfrm>
            <a:off x="5215156" y="3786235"/>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0B71AC8B-CB12-6F48-A1A9-BC395F345A4D}"/>
              </a:ext>
            </a:extLst>
          </p:cNvPr>
          <p:cNvCxnSpPr>
            <a:cxnSpLocks/>
          </p:cNvCxnSpPr>
          <p:nvPr/>
        </p:nvCxnSpPr>
        <p:spPr bwMode="auto">
          <a:xfrm>
            <a:off x="5948512" y="3641455"/>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C6B8DBB-75CB-0046-A683-8D1A24869563}"/>
              </a:ext>
            </a:extLst>
          </p:cNvPr>
          <p:cNvCxnSpPr>
            <a:cxnSpLocks/>
          </p:cNvCxnSpPr>
          <p:nvPr/>
        </p:nvCxnSpPr>
        <p:spPr bwMode="auto">
          <a:xfrm>
            <a:off x="5946915" y="3648202"/>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978AF630-B72D-AC42-8599-2BA48B49CD65}"/>
              </a:ext>
            </a:extLst>
          </p:cNvPr>
          <p:cNvCxnSpPr>
            <a:cxnSpLocks/>
          </p:cNvCxnSpPr>
          <p:nvPr/>
        </p:nvCxnSpPr>
        <p:spPr bwMode="auto">
          <a:xfrm>
            <a:off x="6766620" y="4395007"/>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8" name="Rectangle 127">
            <a:extLst>
              <a:ext uri="{FF2B5EF4-FFF2-40B4-BE49-F238E27FC236}">
                <a16:creationId xmlns:a16="http://schemas.microsoft.com/office/drawing/2014/main" id="{A4F7E9FE-220C-C848-8E62-8DABFA6A8F0C}"/>
              </a:ext>
            </a:extLst>
          </p:cNvPr>
          <p:cNvSpPr/>
          <p:nvPr/>
        </p:nvSpPr>
        <p:spPr bwMode="auto">
          <a:xfrm>
            <a:off x="3414569" y="422807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29" name="Rectangle 128">
            <a:extLst>
              <a:ext uri="{FF2B5EF4-FFF2-40B4-BE49-F238E27FC236}">
                <a16:creationId xmlns:a16="http://schemas.microsoft.com/office/drawing/2014/main" id="{C58F6D3C-BA3F-4F40-9CA8-8D401F3F5526}"/>
              </a:ext>
            </a:extLst>
          </p:cNvPr>
          <p:cNvSpPr/>
          <p:nvPr/>
        </p:nvSpPr>
        <p:spPr bwMode="auto">
          <a:xfrm>
            <a:off x="4173385" y="404606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0" name="Rectangle 129">
            <a:extLst>
              <a:ext uri="{FF2B5EF4-FFF2-40B4-BE49-F238E27FC236}">
                <a16:creationId xmlns:a16="http://schemas.microsoft.com/office/drawing/2014/main" id="{F97C87FE-E948-BC44-89A4-BF01D89D9443}"/>
              </a:ext>
            </a:extLst>
          </p:cNvPr>
          <p:cNvSpPr/>
          <p:nvPr/>
        </p:nvSpPr>
        <p:spPr bwMode="auto">
          <a:xfrm>
            <a:off x="5132688" y="403827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1" name="Rectangle 130">
            <a:extLst>
              <a:ext uri="{FF2B5EF4-FFF2-40B4-BE49-F238E27FC236}">
                <a16:creationId xmlns:a16="http://schemas.microsoft.com/office/drawing/2014/main" id="{0C41466F-4679-FB49-9E98-9B8BAF9D2AE2}"/>
              </a:ext>
            </a:extLst>
          </p:cNvPr>
          <p:cNvSpPr/>
          <p:nvPr/>
        </p:nvSpPr>
        <p:spPr bwMode="auto">
          <a:xfrm>
            <a:off x="6033855" y="404606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2" name="Rectangle 131">
            <a:extLst>
              <a:ext uri="{FF2B5EF4-FFF2-40B4-BE49-F238E27FC236}">
                <a16:creationId xmlns:a16="http://schemas.microsoft.com/office/drawing/2014/main" id="{35E74925-0094-A448-8F53-C8F61AE1DFB2}"/>
              </a:ext>
            </a:extLst>
          </p:cNvPr>
          <p:cNvSpPr/>
          <p:nvPr/>
        </p:nvSpPr>
        <p:spPr bwMode="auto">
          <a:xfrm>
            <a:off x="6931400" y="403827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3" name="Rectangle 132">
            <a:extLst>
              <a:ext uri="{FF2B5EF4-FFF2-40B4-BE49-F238E27FC236}">
                <a16:creationId xmlns:a16="http://schemas.microsoft.com/office/drawing/2014/main" id="{95ACB16C-6B85-6846-893A-193FBB7DA282}"/>
              </a:ext>
            </a:extLst>
          </p:cNvPr>
          <p:cNvSpPr/>
          <p:nvPr/>
        </p:nvSpPr>
        <p:spPr bwMode="auto">
          <a:xfrm>
            <a:off x="4645379" y="422807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4" name="Rectangle 133">
            <a:extLst>
              <a:ext uri="{FF2B5EF4-FFF2-40B4-BE49-F238E27FC236}">
                <a16:creationId xmlns:a16="http://schemas.microsoft.com/office/drawing/2014/main" id="{DCD8F025-35A8-C84B-AE6C-E6A76B502837}"/>
              </a:ext>
            </a:extLst>
          </p:cNvPr>
          <p:cNvSpPr/>
          <p:nvPr/>
        </p:nvSpPr>
        <p:spPr bwMode="auto">
          <a:xfrm>
            <a:off x="4353976" y="422807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35" name="Straight Connector 134">
            <a:extLst>
              <a:ext uri="{FF2B5EF4-FFF2-40B4-BE49-F238E27FC236}">
                <a16:creationId xmlns:a16="http://schemas.microsoft.com/office/drawing/2014/main" id="{674F3E65-9217-524B-9BD1-ED034C5D9BA8}"/>
              </a:ext>
            </a:extLst>
          </p:cNvPr>
          <p:cNvCxnSpPr>
            <a:cxnSpLocks/>
          </p:cNvCxnSpPr>
          <p:nvPr/>
        </p:nvCxnSpPr>
        <p:spPr bwMode="auto">
          <a:xfrm>
            <a:off x="3997374" y="4391277"/>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CF3C6767-A733-9B49-B042-7C0B2AB4C6EC}"/>
              </a:ext>
            </a:extLst>
          </p:cNvPr>
          <p:cNvCxnSpPr>
            <a:cxnSpLocks/>
          </p:cNvCxnSpPr>
          <p:nvPr/>
        </p:nvCxnSpPr>
        <p:spPr bwMode="auto">
          <a:xfrm>
            <a:off x="4931868" y="427108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42A1C57D-29A5-E84D-BB6A-DC7ED44706CE}"/>
              </a:ext>
            </a:extLst>
          </p:cNvPr>
          <p:cNvCxnSpPr>
            <a:cxnSpLocks/>
          </p:cNvCxnSpPr>
          <p:nvPr/>
        </p:nvCxnSpPr>
        <p:spPr bwMode="auto">
          <a:xfrm>
            <a:off x="4931868" y="4517685"/>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AA162F23-F1CF-2341-96BA-0160D798E6CC}"/>
              </a:ext>
            </a:extLst>
          </p:cNvPr>
          <p:cNvCxnSpPr>
            <a:cxnSpLocks/>
          </p:cNvCxnSpPr>
          <p:nvPr/>
        </p:nvCxnSpPr>
        <p:spPr bwMode="auto">
          <a:xfrm>
            <a:off x="5687013" y="4386682"/>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39" name="Group 138">
            <a:extLst>
              <a:ext uri="{FF2B5EF4-FFF2-40B4-BE49-F238E27FC236}">
                <a16:creationId xmlns:a16="http://schemas.microsoft.com/office/drawing/2014/main" id="{78CA2041-09AE-934B-B7AD-28A3A573D431}"/>
              </a:ext>
            </a:extLst>
          </p:cNvPr>
          <p:cNvGrpSpPr/>
          <p:nvPr/>
        </p:nvGrpSpPr>
        <p:grpSpPr>
          <a:xfrm>
            <a:off x="5304054" y="4149892"/>
            <a:ext cx="520839" cy="493126"/>
            <a:chOff x="5809362" y="234551"/>
            <a:chExt cx="520839" cy="493126"/>
          </a:xfrm>
        </p:grpSpPr>
        <p:sp>
          <p:nvSpPr>
            <p:cNvPr id="140" name="Data 139">
              <a:extLst>
                <a:ext uri="{FF2B5EF4-FFF2-40B4-BE49-F238E27FC236}">
                  <a16:creationId xmlns:a16="http://schemas.microsoft.com/office/drawing/2014/main" id="{0B18EAF7-DC03-AC41-BC19-5E43E6E892F0}"/>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1" name="Data 140">
              <a:extLst>
                <a:ext uri="{FF2B5EF4-FFF2-40B4-BE49-F238E27FC236}">
                  <a16:creationId xmlns:a16="http://schemas.microsoft.com/office/drawing/2014/main" id="{68423106-40D0-DD4F-ACFE-0321387C41A6}"/>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2" name="Rectangle 141">
              <a:extLst>
                <a:ext uri="{FF2B5EF4-FFF2-40B4-BE49-F238E27FC236}">
                  <a16:creationId xmlns:a16="http://schemas.microsoft.com/office/drawing/2014/main" id="{6E908C4A-4708-B74B-A311-8529B91DF1D5}"/>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143" name="TextBox 142">
            <a:extLst>
              <a:ext uri="{FF2B5EF4-FFF2-40B4-BE49-F238E27FC236}">
                <a16:creationId xmlns:a16="http://schemas.microsoft.com/office/drawing/2014/main" id="{2E0A85B1-0562-C148-972C-9779B0272534}"/>
              </a:ext>
            </a:extLst>
          </p:cNvPr>
          <p:cNvSpPr txBox="1"/>
          <p:nvPr/>
        </p:nvSpPr>
        <p:spPr>
          <a:xfrm>
            <a:off x="5363005" y="4242749"/>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44" name="Rectangle 143">
            <a:extLst>
              <a:ext uri="{FF2B5EF4-FFF2-40B4-BE49-F238E27FC236}">
                <a16:creationId xmlns:a16="http://schemas.microsoft.com/office/drawing/2014/main" id="{E2B7EE3F-1742-D04C-A66A-BD49688409DD}"/>
              </a:ext>
            </a:extLst>
          </p:cNvPr>
          <p:cNvSpPr/>
          <p:nvPr/>
        </p:nvSpPr>
        <p:spPr bwMode="auto">
          <a:xfrm>
            <a:off x="7144298" y="4234247"/>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5" name="Rectangle 144">
            <a:extLst>
              <a:ext uri="{FF2B5EF4-FFF2-40B4-BE49-F238E27FC236}">
                <a16:creationId xmlns:a16="http://schemas.microsoft.com/office/drawing/2014/main" id="{AC2E9E18-9DAC-5C4C-B954-609A803ABA6A}"/>
              </a:ext>
            </a:extLst>
          </p:cNvPr>
          <p:cNvSpPr/>
          <p:nvPr/>
        </p:nvSpPr>
        <p:spPr bwMode="auto">
          <a:xfrm>
            <a:off x="7135928" y="422348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46" name="Rectangle 145">
            <a:extLst>
              <a:ext uri="{FF2B5EF4-FFF2-40B4-BE49-F238E27FC236}">
                <a16:creationId xmlns:a16="http://schemas.microsoft.com/office/drawing/2014/main" id="{883A244F-E054-624E-A4AE-B999229B4C07}"/>
              </a:ext>
            </a:extLst>
          </p:cNvPr>
          <p:cNvSpPr/>
          <p:nvPr/>
        </p:nvSpPr>
        <p:spPr bwMode="auto">
          <a:xfrm>
            <a:off x="6192976" y="422348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47" name="Straight Connector 146">
            <a:extLst>
              <a:ext uri="{FF2B5EF4-FFF2-40B4-BE49-F238E27FC236}">
                <a16:creationId xmlns:a16="http://schemas.microsoft.com/office/drawing/2014/main" id="{6154ECBC-4A15-B64D-A1E0-FBEC58B8E4F4}"/>
              </a:ext>
            </a:extLst>
          </p:cNvPr>
          <p:cNvCxnSpPr/>
          <p:nvPr/>
        </p:nvCxnSpPr>
        <p:spPr bwMode="auto">
          <a:xfrm>
            <a:off x="6101611" y="4379062"/>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D1C03521-737D-FF4C-AE20-5BD682E350FB}"/>
              </a:ext>
            </a:extLst>
          </p:cNvPr>
          <p:cNvCxnSpPr>
            <a:cxnSpLocks/>
          </p:cNvCxnSpPr>
          <p:nvPr/>
        </p:nvCxnSpPr>
        <p:spPr bwMode="auto">
          <a:xfrm>
            <a:off x="6099076" y="4662465"/>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BF44466E-4B8F-F345-8E53-5C1B3F927CEA}"/>
              </a:ext>
            </a:extLst>
          </p:cNvPr>
          <p:cNvCxnSpPr>
            <a:cxnSpLocks/>
          </p:cNvCxnSpPr>
          <p:nvPr/>
        </p:nvCxnSpPr>
        <p:spPr bwMode="auto">
          <a:xfrm>
            <a:off x="6832432" y="4517685"/>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0CA52261-745D-9147-AEFF-C398E8E7854B}"/>
              </a:ext>
            </a:extLst>
          </p:cNvPr>
          <p:cNvCxnSpPr>
            <a:cxnSpLocks/>
          </p:cNvCxnSpPr>
          <p:nvPr/>
        </p:nvCxnSpPr>
        <p:spPr bwMode="auto">
          <a:xfrm>
            <a:off x="6830835" y="4524432"/>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8577967-FCBB-2542-94F0-33EFF795114D}"/>
              </a:ext>
            </a:extLst>
          </p:cNvPr>
          <p:cNvCxnSpPr>
            <a:cxnSpLocks/>
          </p:cNvCxnSpPr>
          <p:nvPr/>
        </p:nvCxnSpPr>
        <p:spPr bwMode="auto">
          <a:xfrm>
            <a:off x="7717452" y="5263095"/>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2" name="Rectangle 151">
            <a:extLst>
              <a:ext uri="{FF2B5EF4-FFF2-40B4-BE49-F238E27FC236}">
                <a16:creationId xmlns:a16="http://schemas.microsoft.com/office/drawing/2014/main" id="{4998F66C-2597-7D4F-907D-80F3E58EC696}"/>
              </a:ext>
            </a:extLst>
          </p:cNvPr>
          <p:cNvSpPr/>
          <p:nvPr/>
        </p:nvSpPr>
        <p:spPr bwMode="auto">
          <a:xfrm>
            <a:off x="4365401" y="5096163"/>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53" name="Rectangle 152">
            <a:extLst>
              <a:ext uri="{FF2B5EF4-FFF2-40B4-BE49-F238E27FC236}">
                <a16:creationId xmlns:a16="http://schemas.microsoft.com/office/drawing/2014/main" id="{6C74176E-DE6D-E44A-8B26-4CA42F66AB31}"/>
              </a:ext>
            </a:extLst>
          </p:cNvPr>
          <p:cNvSpPr/>
          <p:nvPr/>
        </p:nvSpPr>
        <p:spPr bwMode="auto">
          <a:xfrm>
            <a:off x="5131197" y="4914153"/>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4" name="Rectangle 153">
            <a:extLst>
              <a:ext uri="{FF2B5EF4-FFF2-40B4-BE49-F238E27FC236}">
                <a16:creationId xmlns:a16="http://schemas.microsoft.com/office/drawing/2014/main" id="{11CA01D7-EBE4-E440-BE9A-EF63B375C6F8}"/>
              </a:ext>
            </a:extLst>
          </p:cNvPr>
          <p:cNvSpPr/>
          <p:nvPr/>
        </p:nvSpPr>
        <p:spPr bwMode="auto">
          <a:xfrm>
            <a:off x="6034660" y="4906358"/>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5" name="Rectangle 154">
            <a:extLst>
              <a:ext uri="{FF2B5EF4-FFF2-40B4-BE49-F238E27FC236}">
                <a16:creationId xmlns:a16="http://schemas.microsoft.com/office/drawing/2014/main" id="{1A87F9EE-3159-2644-A4D3-59C35F33C445}"/>
              </a:ext>
            </a:extLst>
          </p:cNvPr>
          <p:cNvSpPr/>
          <p:nvPr/>
        </p:nvSpPr>
        <p:spPr bwMode="auto">
          <a:xfrm>
            <a:off x="6935827" y="4914153"/>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6" name="Rectangle 155">
            <a:extLst>
              <a:ext uri="{FF2B5EF4-FFF2-40B4-BE49-F238E27FC236}">
                <a16:creationId xmlns:a16="http://schemas.microsoft.com/office/drawing/2014/main" id="{49B239AF-F39E-C347-ADE4-492F8E1C42C6}"/>
              </a:ext>
            </a:extLst>
          </p:cNvPr>
          <p:cNvSpPr/>
          <p:nvPr/>
        </p:nvSpPr>
        <p:spPr bwMode="auto">
          <a:xfrm>
            <a:off x="7872706" y="4906358"/>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7" name="Rectangle 156">
            <a:extLst>
              <a:ext uri="{FF2B5EF4-FFF2-40B4-BE49-F238E27FC236}">
                <a16:creationId xmlns:a16="http://schemas.microsoft.com/office/drawing/2014/main" id="{160BB701-A3E7-1248-9761-2F2CAB818254}"/>
              </a:ext>
            </a:extLst>
          </p:cNvPr>
          <p:cNvSpPr/>
          <p:nvPr/>
        </p:nvSpPr>
        <p:spPr bwMode="auto">
          <a:xfrm>
            <a:off x="5596211" y="5096163"/>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8" name="Rectangle 157">
            <a:extLst>
              <a:ext uri="{FF2B5EF4-FFF2-40B4-BE49-F238E27FC236}">
                <a16:creationId xmlns:a16="http://schemas.microsoft.com/office/drawing/2014/main" id="{A6E3F811-D262-5949-894B-B5E03B317209}"/>
              </a:ext>
            </a:extLst>
          </p:cNvPr>
          <p:cNvSpPr/>
          <p:nvPr/>
        </p:nvSpPr>
        <p:spPr bwMode="auto">
          <a:xfrm>
            <a:off x="5304808" y="5096163"/>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59" name="Straight Connector 158">
            <a:extLst>
              <a:ext uri="{FF2B5EF4-FFF2-40B4-BE49-F238E27FC236}">
                <a16:creationId xmlns:a16="http://schemas.microsoft.com/office/drawing/2014/main" id="{0CA880C5-9D69-FC47-96D7-193B606B8ABB}"/>
              </a:ext>
            </a:extLst>
          </p:cNvPr>
          <p:cNvCxnSpPr>
            <a:cxnSpLocks/>
          </p:cNvCxnSpPr>
          <p:nvPr/>
        </p:nvCxnSpPr>
        <p:spPr bwMode="auto">
          <a:xfrm>
            <a:off x="4948206" y="5259365"/>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22B636B-0DFE-0547-BBC3-42A39438BA00}"/>
              </a:ext>
            </a:extLst>
          </p:cNvPr>
          <p:cNvCxnSpPr>
            <a:cxnSpLocks/>
          </p:cNvCxnSpPr>
          <p:nvPr/>
        </p:nvCxnSpPr>
        <p:spPr bwMode="auto">
          <a:xfrm>
            <a:off x="5882700" y="5139168"/>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D5EE6B0C-DB2B-264C-AA8E-2690F5257CE0}"/>
              </a:ext>
            </a:extLst>
          </p:cNvPr>
          <p:cNvCxnSpPr>
            <a:cxnSpLocks/>
          </p:cNvCxnSpPr>
          <p:nvPr/>
        </p:nvCxnSpPr>
        <p:spPr bwMode="auto">
          <a:xfrm>
            <a:off x="5882700" y="5385773"/>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F2559C31-EC4F-7442-BCA5-7EC400433D5A}"/>
              </a:ext>
            </a:extLst>
          </p:cNvPr>
          <p:cNvCxnSpPr>
            <a:cxnSpLocks/>
          </p:cNvCxnSpPr>
          <p:nvPr/>
        </p:nvCxnSpPr>
        <p:spPr bwMode="auto">
          <a:xfrm>
            <a:off x="6637845" y="525477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63" name="Group 162">
            <a:extLst>
              <a:ext uri="{FF2B5EF4-FFF2-40B4-BE49-F238E27FC236}">
                <a16:creationId xmlns:a16="http://schemas.microsoft.com/office/drawing/2014/main" id="{813C9D7B-579C-0842-9967-0E0C0B2FC692}"/>
              </a:ext>
            </a:extLst>
          </p:cNvPr>
          <p:cNvGrpSpPr/>
          <p:nvPr/>
        </p:nvGrpSpPr>
        <p:grpSpPr>
          <a:xfrm>
            <a:off x="6254886" y="5017980"/>
            <a:ext cx="520839" cy="493126"/>
            <a:chOff x="5809362" y="234551"/>
            <a:chExt cx="520839" cy="493126"/>
          </a:xfrm>
        </p:grpSpPr>
        <p:sp>
          <p:nvSpPr>
            <p:cNvPr id="164" name="Data 163">
              <a:extLst>
                <a:ext uri="{FF2B5EF4-FFF2-40B4-BE49-F238E27FC236}">
                  <a16:creationId xmlns:a16="http://schemas.microsoft.com/office/drawing/2014/main" id="{97A79387-ADE9-AA44-8B29-9517C6152F2A}"/>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5" name="Data 164">
              <a:extLst>
                <a:ext uri="{FF2B5EF4-FFF2-40B4-BE49-F238E27FC236}">
                  <a16:creationId xmlns:a16="http://schemas.microsoft.com/office/drawing/2014/main" id="{24A1A789-9640-6C4C-979B-812A24513B86}"/>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6" name="Rectangle 165">
              <a:extLst>
                <a:ext uri="{FF2B5EF4-FFF2-40B4-BE49-F238E27FC236}">
                  <a16:creationId xmlns:a16="http://schemas.microsoft.com/office/drawing/2014/main" id="{3542D920-D07C-284B-ACA0-36673D42B9CF}"/>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167" name="TextBox 166">
            <a:extLst>
              <a:ext uri="{FF2B5EF4-FFF2-40B4-BE49-F238E27FC236}">
                <a16:creationId xmlns:a16="http://schemas.microsoft.com/office/drawing/2014/main" id="{B7AF7ADE-4658-C84F-9266-6789966B0132}"/>
              </a:ext>
            </a:extLst>
          </p:cNvPr>
          <p:cNvSpPr txBox="1"/>
          <p:nvPr/>
        </p:nvSpPr>
        <p:spPr>
          <a:xfrm>
            <a:off x="6313837" y="5110837"/>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68" name="Rectangle 167">
            <a:extLst>
              <a:ext uri="{FF2B5EF4-FFF2-40B4-BE49-F238E27FC236}">
                <a16:creationId xmlns:a16="http://schemas.microsoft.com/office/drawing/2014/main" id="{A2CA5404-5C87-5A4D-B1BB-9EE5472D3BB4}"/>
              </a:ext>
            </a:extLst>
          </p:cNvPr>
          <p:cNvSpPr/>
          <p:nvPr/>
        </p:nvSpPr>
        <p:spPr bwMode="auto">
          <a:xfrm>
            <a:off x="8095130" y="510233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9" name="Rectangle 168">
            <a:extLst>
              <a:ext uri="{FF2B5EF4-FFF2-40B4-BE49-F238E27FC236}">
                <a16:creationId xmlns:a16="http://schemas.microsoft.com/office/drawing/2014/main" id="{308C6FD4-8E98-C94E-9469-7F08AAD684C2}"/>
              </a:ext>
            </a:extLst>
          </p:cNvPr>
          <p:cNvSpPr/>
          <p:nvPr/>
        </p:nvSpPr>
        <p:spPr bwMode="auto">
          <a:xfrm>
            <a:off x="8086760" y="5091568"/>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70" name="Rectangle 169">
            <a:extLst>
              <a:ext uri="{FF2B5EF4-FFF2-40B4-BE49-F238E27FC236}">
                <a16:creationId xmlns:a16="http://schemas.microsoft.com/office/drawing/2014/main" id="{E7CAD0C4-BADF-E344-A949-E86BF2CAF26B}"/>
              </a:ext>
            </a:extLst>
          </p:cNvPr>
          <p:cNvSpPr/>
          <p:nvPr/>
        </p:nvSpPr>
        <p:spPr bwMode="auto">
          <a:xfrm>
            <a:off x="7143808" y="5091568"/>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71" name="Straight Connector 170">
            <a:extLst>
              <a:ext uri="{FF2B5EF4-FFF2-40B4-BE49-F238E27FC236}">
                <a16:creationId xmlns:a16="http://schemas.microsoft.com/office/drawing/2014/main" id="{B53D94A9-84BA-C14C-90A1-131F9164CE53}"/>
              </a:ext>
            </a:extLst>
          </p:cNvPr>
          <p:cNvCxnSpPr/>
          <p:nvPr/>
        </p:nvCxnSpPr>
        <p:spPr bwMode="auto">
          <a:xfrm>
            <a:off x="7052443" y="5247150"/>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C5D831B7-9573-EF4E-B23A-B6FD3D64E83A}"/>
              </a:ext>
            </a:extLst>
          </p:cNvPr>
          <p:cNvCxnSpPr>
            <a:cxnSpLocks/>
          </p:cNvCxnSpPr>
          <p:nvPr/>
        </p:nvCxnSpPr>
        <p:spPr bwMode="auto">
          <a:xfrm>
            <a:off x="7049908" y="5530553"/>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58C31E07-658E-2544-AA8B-86CB3CE9C5B0}"/>
              </a:ext>
            </a:extLst>
          </p:cNvPr>
          <p:cNvCxnSpPr>
            <a:cxnSpLocks/>
          </p:cNvCxnSpPr>
          <p:nvPr/>
        </p:nvCxnSpPr>
        <p:spPr bwMode="auto">
          <a:xfrm>
            <a:off x="7783264" y="5385773"/>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E93DBD48-3D84-7040-8147-8203F02F591A}"/>
              </a:ext>
            </a:extLst>
          </p:cNvPr>
          <p:cNvCxnSpPr>
            <a:cxnSpLocks/>
          </p:cNvCxnSpPr>
          <p:nvPr/>
        </p:nvCxnSpPr>
        <p:spPr bwMode="auto">
          <a:xfrm>
            <a:off x="7781667" y="5392520"/>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5CB2424F-02AB-B84D-83B4-4EFA85FCCB82}"/>
              </a:ext>
            </a:extLst>
          </p:cNvPr>
          <p:cNvCxnSpPr>
            <a:cxnSpLocks/>
          </p:cNvCxnSpPr>
          <p:nvPr/>
        </p:nvCxnSpPr>
        <p:spPr bwMode="auto">
          <a:xfrm>
            <a:off x="8826339" y="1877190"/>
            <a:ext cx="0" cy="4124980"/>
          </a:xfrm>
          <a:prstGeom prst="line">
            <a:avLst/>
          </a:prstGeom>
          <a:solidFill>
            <a:schemeClr val="accent1"/>
          </a:solidFill>
          <a:ln w="19050" cap="flat" cmpd="sng" algn="ctr">
            <a:solidFill>
              <a:schemeClr val="tx1"/>
            </a:solidFill>
            <a:prstDash val="sysDot"/>
            <a:round/>
            <a:headEnd type="none" w="med" len="med"/>
            <a:tailEnd type="none" w="med" len="med"/>
          </a:ln>
          <a:effectLst/>
        </p:spPr>
      </p:cxnSp>
      <p:sp>
        <p:nvSpPr>
          <p:cNvPr id="176" name="TextBox 175">
            <a:extLst>
              <a:ext uri="{FF2B5EF4-FFF2-40B4-BE49-F238E27FC236}">
                <a16:creationId xmlns:a16="http://schemas.microsoft.com/office/drawing/2014/main" id="{683C512F-576F-C14A-A4D3-AF90C4E3442E}"/>
              </a:ext>
            </a:extLst>
          </p:cNvPr>
          <p:cNvSpPr txBox="1"/>
          <p:nvPr/>
        </p:nvSpPr>
        <p:spPr>
          <a:xfrm>
            <a:off x="7931297" y="1836277"/>
            <a:ext cx="875561" cy="338554"/>
          </a:xfrm>
          <a:prstGeom prst="rect">
            <a:avLst/>
          </a:prstGeom>
          <a:noFill/>
        </p:spPr>
        <p:txBody>
          <a:bodyPr wrap="none" rtlCol="0">
            <a:spAutoFit/>
          </a:bodyPr>
          <a:lstStyle/>
          <a:p>
            <a:r>
              <a:rPr lang="en-US" sz="1600" dirty="0">
                <a:latin typeface="Comic Sans MS" panose="030F0902030302020204" pitchFamily="66" charset="0"/>
              </a:rPr>
              <a:t>Cycle 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0A865878-A4AA-4A42-9E0C-61D3F6B5CDF4}"/>
              </a:ext>
            </a:extLst>
          </p:cNvPr>
          <p:cNvSpPr>
            <a:spLocks noGrp="1" noChangeArrowheads="1"/>
          </p:cNvSpPr>
          <p:nvPr>
            <p:ph type="title"/>
          </p:nvPr>
        </p:nvSpPr>
        <p:spPr>
          <a:xfrm>
            <a:off x="393700" y="346075"/>
            <a:ext cx="7772400" cy="762000"/>
          </a:xfrm>
        </p:spPr>
        <p:txBody>
          <a:bodyPr/>
          <a:lstStyle/>
          <a:p>
            <a:r>
              <a:rPr lang="en-US" altLang="en-US"/>
              <a:t>Why MIPS is </a:t>
            </a:r>
            <a:r>
              <a:rPr lang="ja-JP" altLang="en-US"/>
              <a:t>“</a:t>
            </a:r>
            <a:r>
              <a:rPr lang="en-US" altLang="ja-JP"/>
              <a:t>Awesome</a:t>
            </a:r>
            <a:r>
              <a:rPr lang="ja-JP" altLang="en-US"/>
              <a:t>”</a:t>
            </a:r>
            <a:endParaRPr lang="en-US" altLang="en-US"/>
          </a:p>
        </p:txBody>
      </p:sp>
      <p:sp>
        <p:nvSpPr>
          <p:cNvPr id="44034" name="Content Placeholder 2">
            <a:extLst>
              <a:ext uri="{FF2B5EF4-FFF2-40B4-BE49-F238E27FC236}">
                <a16:creationId xmlns:a16="http://schemas.microsoft.com/office/drawing/2014/main" id="{DCE1FC9B-9AD9-7B45-AA9F-2F3CA5F3A48C}"/>
              </a:ext>
            </a:extLst>
          </p:cNvPr>
          <p:cNvSpPr>
            <a:spLocks noGrp="1" noChangeArrowheads="1"/>
          </p:cNvSpPr>
          <p:nvPr>
            <p:ph idx="1"/>
          </p:nvPr>
        </p:nvSpPr>
        <p:spPr>
          <a:xfrm>
            <a:off x="393700" y="1152525"/>
            <a:ext cx="8255000" cy="5210175"/>
          </a:xfrm>
        </p:spPr>
        <p:txBody>
          <a:bodyPr/>
          <a:lstStyle/>
          <a:p>
            <a:r>
              <a:rPr lang="en-US" altLang="en-US" dirty="0"/>
              <a:t>All MIPS instructions same length</a:t>
            </a:r>
          </a:p>
          <a:p>
            <a:r>
              <a:rPr lang="en-US" altLang="en-US" dirty="0"/>
              <a:t>Source registers located in same place for </a:t>
            </a:r>
          </a:p>
          <a:p>
            <a:pPr marL="350838" indent="0">
              <a:spcBef>
                <a:spcPts val="0"/>
              </a:spcBef>
              <a:buNone/>
            </a:pPr>
            <a:r>
              <a:rPr lang="en-US" altLang="en-US" dirty="0"/>
              <a:t>every instruction</a:t>
            </a:r>
          </a:p>
          <a:p>
            <a:r>
              <a:rPr lang="en-US" altLang="en-US" dirty="0"/>
              <a:t>Overlap register fetch &amp; instruction decode</a:t>
            </a:r>
          </a:p>
          <a:p>
            <a:r>
              <a:rPr lang="en-US" altLang="en-US" dirty="0"/>
              <a:t>Simple memory operations</a:t>
            </a:r>
          </a:p>
          <a:p>
            <a:r>
              <a:rPr lang="en-US" altLang="en-US" dirty="0"/>
              <a:t>MIPS: execute calculates memory address, memory load/store in next stage</a:t>
            </a:r>
          </a:p>
          <a:p>
            <a:r>
              <a:rPr lang="en-US" altLang="en-US" dirty="0"/>
              <a:t>X86: can operate on result of load: execute calculates memory address, memory load/store in next stage, THEN ALU stage afterwards</a:t>
            </a:r>
          </a:p>
          <a:p>
            <a:r>
              <a:rPr lang="en-US" altLang="en-US" dirty="0"/>
              <a:t>All instructions aligned in memory — one access for each instruction</a:t>
            </a:r>
          </a:p>
        </p:txBody>
      </p:sp>
      <p:pic>
        <p:nvPicPr>
          <p:cNvPr id="5" name="Picture 4" descr="appa-22-9780123838728">
            <a:extLst>
              <a:ext uri="{FF2B5EF4-FFF2-40B4-BE49-F238E27FC236}">
                <a16:creationId xmlns:a16="http://schemas.microsoft.com/office/drawing/2014/main" id="{4D33C6C9-8019-BF4C-AD73-A9F8D729F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936" y="193674"/>
            <a:ext cx="258296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B868A19F-0437-D14F-8459-1946AB9203F4}"/>
              </a:ext>
            </a:extLst>
          </p:cNvPr>
          <p:cNvSpPr>
            <a:spLocks noGrp="1" noChangeArrowheads="1"/>
          </p:cNvSpPr>
          <p:nvPr>
            <p:ph type="title"/>
          </p:nvPr>
        </p:nvSpPr>
        <p:spPr/>
        <p:txBody>
          <a:bodyPr/>
          <a:lstStyle/>
          <a:p>
            <a:r>
              <a:rPr lang="en-US" altLang="en-US"/>
              <a:t>Limits to Pipelining</a:t>
            </a:r>
          </a:p>
        </p:txBody>
      </p:sp>
      <p:sp>
        <p:nvSpPr>
          <p:cNvPr id="46082" name="Content Placeholder 2">
            <a:extLst>
              <a:ext uri="{FF2B5EF4-FFF2-40B4-BE49-F238E27FC236}">
                <a16:creationId xmlns:a16="http://schemas.microsoft.com/office/drawing/2014/main" id="{34DF200C-339E-6645-BB94-753BBE1CA2AB}"/>
              </a:ext>
            </a:extLst>
          </p:cNvPr>
          <p:cNvSpPr>
            <a:spLocks noGrp="1" noChangeArrowheads="1"/>
          </p:cNvSpPr>
          <p:nvPr>
            <p:ph idx="1"/>
          </p:nvPr>
        </p:nvSpPr>
        <p:spPr/>
        <p:txBody>
          <a:bodyPr/>
          <a:lstStyle/>
          <a:p>
            <a:r>
              <a:rPr lang="en-US" altLang="en-US" dirty="0"/>
              <a:t>Hazards prevent next instruction from executing during its designated clock cycle</a:t>
            </a:r>
          </a:p>
          <a:p>
            <a:pPr lvl="1"/>
            <a:r>
              <a:rPr lang="en-US" altLang="en-US" b="1" i="1" dirty="0"/>
              <a:t>Structural hazards:</a:t>
            </a:r>
            <a:r>
              <a:rPr lang="en-US" altLang="en-US" dirty="0"/>
              <a:t> Two instructions attempt to use the same hardware to do two different things at once</a:t>
            </a:r>
          </a:p>
          <a:p>
            <a:pPr lvl="1"/>
            <a:r>
              <a:rPr lang="en-US" altLang="en-US" b="1" i="1" dirty="0"/>
              <a:t>Data hazards:</a:t>
            </a:r>
            <a:r>
              <a:rPr lang="en-US" altLang="en-US" dirty="0"/>
              <a:t> Instruction depends on result of prior instruction still in the pipeline</a:t>
            </a:r>
          </a:p>
          <a:p>
            <a:pPr lvl="1"/>
            <a:r>
              <a:rPr lang="en-US" altLang="en-US" b="1" i="1" dirty="0"/>
              <a:t>Control hazards:</a:t>
            </a:r>
            <a:r>
              <a:rPr lang="en-US" altLang="en-US" dirty="0"/>
              <a:t> This is caused by the delay between the fetching of instructions and decisions about changes in control flow (branches and jumps).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p:txBody>
      </p:sp>
    </p:spTree>
    <p:extLst>
      <p:ext uri="{BB962C8B-B14F-4D97-AF65-F5344CB8AC3E}">
        <p14:creationId xmlns:p14="http://schemas.microsoft.com/office/powerpoint/2010/main" val="224264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D52FE554-DBEC-D341-B850-378D580C7AA0}"/>
              </a:ext>
            </a:extLst>
          </p:cNvPr>
          <p:cNvSpPr>
            <a:spLocks noGrp="1" noChangeArrowheads="1"/>
          </p:cNvSpPr>
          <p:nvPr>
            <p:ph type="title"/>
          </p:nvPr>
        </p:nvSpPr>
        <p:spPr>
          <a:xfrm>
            <a:off x="587410" y="254000"/>
            <a:ext cx="7772400" cy="762000"/>
          </a:xfrm>
        </p:spPr>
        <p:txBody>
          <a:bodyPr/>
          <a:lstStyle/>
          <a:p>
            <a:r>
              <a:rPr lang="en-US" altLang="en-US" dirty="0"/>
              <a:t>Focus on the Common Case</a:t>
            </a:r>
          </a:p>
        </p:txBody>
      </p:sp>
      <p:sp>
        <p:nvSpPr>
          <p:cNvPr id="3" name="Content Placeholder 2">
            <a:extLst>
              <a:ext uri="{FF2B5EF4-FFF2-40B4-BE49-F238E27FC236}">
                <a16:creationId xmlns:a16="http://schemas.microsoft.com/office/drawing/2014/main" id="{AD7F52AC-4E89-DA47-8C14-457111395B78}"/>
              </a:ext>
            </a:extLst>
          </p:cNvPr>
          <p:cNvSpPr>
            <a:spLocks noGrp="1" noChangeArrowheads="1"/>
          </p:cNvSpPr>
          <p:nvPr>
            <p:ph idx="1"/>
          </p:nvPr>
        </p:nvSpPr>
        <p:spPr>
          <a:xfrm>
            <a:off x="546100" y="1112016"/>
            <a:ext cx="8255000" cy="5448440"/>
          </a:xfrm>
        </p:spPr>
        <p:txBody>
          <a:bodyPr/>
          <a:lstStyle/>
          <a:p>
            <a:r>
              <a:rPr lang="en-US" altLang="en-US" dirty="0"/>
              <a:t>Common sense guides computer design</a:t>
            </a:r>
          </a:p>
          <a:p>
            <a:r>
              <a:rPr lang="en-US" altLang="en-US" dirty="0"/>
              <a:t>In making a design trade-off, favor the frequent case over the infrequent case, e.g.,</a:t>
            </a:r>
          </a:p>
          <a:p>
            <a:pPr lvl="1"/>
            <a:r>
              <a:rPr lang="en-US" altLang="en-US" dirty="0"/>
              <a:t>Instruction fetch and decode unit used more frequently than multiplier, so optimize it </a:t>
            </a:r>
            <a:r>
              <a:rPr lang="en-US" altLang="en-US" i="1" dirty="0"/>
              <a:t>first</a:t>
            </a:r>
          </a:p>
          <a:p>
            <a:pPr lvl="1"/>
            <a:r>
              <a:rPr lang="en-US" altLang="en-US" dirty="0"/>
              <a:t>If database server has 50 disks/processor, storage dependability dominates system dependability, so optimize it first</a:t>
            </a:r>
          </a:p>
          <a:p>
            <a:r>
              <a:rPr lang="en-US" altLang="en-US" dirty="0"/>
              <a:t>Frequent case is often simpler and can be done faster than the infrequent case, e.g., </a:t>
            </a:r>
          </a:p>
          <a:p>
            <a:pPr lvl="1"/>
            <a:r>
              <a:rPr lang="en-US" altLang="en-US" dirty="0"/>
              <a:t>Overflow is rare when adding two numbers, so improve performance by optimizing common case of no overflow </a:t>
            </a:r>
          </a:p>
          <a:p>
            <a:r>
              <a:rPr lang="en-US" altLang="en-US" dirty="0"/>
              <a:t>What is the frequent case and how much performance improved by making case faster? </a:t>
            </a:r>
          </a:p>
          <a:p>
            <a:pPr lvl="1"/>
            <a:r>
              <a:rPr lang="en-US" altLang="en-US" dirty="0"/>
              <a:t>Amdahl’s</a:t>
            </a:r>
            <a:r>
              <a:rPr lang="en-US" altLang="ja-JP" dirty="0"/>
              <a:t> Law </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accel="50000" decel="5000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3">
            <a:extLst>
              <a:ext uri="{FF2B5EF4-FFF2-40B4-BE49-F238E27FC236}">
                <a16:creationId xmlns:a16="http://schemas.microsoft.com/office/drawing/2014/main" id="{51AAB19B-EB6B-A246-93A0-8B2FBB601D07}"/>
              </a:ext>
            </a:extLst>
          </p:cNvPr>
          <p:cNvSpPr>
            <a:spLocks noGrp="1" noChangeArrowheads="1"/>
          </p:cNvSpPr>
          <p:nvPr>
            <p:ph type="title"/>
          </p:nvPr>
        </p:nvSpPr>
        <p:spPr>
          <a:xfrm>
            <a:off x="722313" y="2522538"/>
            <a:ext cx="7772400" cy="3246437"/>
          </a:xfrm>
        </p:spPr>
        <p:txBody>
          <a:bodyPr/>
          <a:lstStyle/>
          <a:p>
            <a:pPr algn="ctr">
              <a:defRPr/>
            </a:pPr>
            <a:r>
              <a:rPr lang="en-US" altLang="en-US" sz="3600" b="0" cap="none" dirty="0"/>
              <a:t>What is the memory hierarchy?</a:t>
            </a:r>
            <a:br>
              <a:rPr lang="en-US" altLang="en-US" sz="3600" b="0" cap="none" dirty="0"/>
            </a:br>
            <a:r>
              <a:rPr lang="en-US" altLang="en-US" sz="2800" b="0" cap="none" dirty="0">
                <a:solidFill>
                  <a:schemeClr val="bg1">
                    <a:lumMod val="50000"/>
                  </a:schemeClr>
                </a:solidFill>
              </a:rPr>
              <a:t>(Why does a memory hierarchy exist?)</a:t>
            </a:r>
            <a:endParaRPr lang="en-US" altLang="en-US" sz="3600" b="0" cap="none" dirty="0">
              <a:solidFill>
                <a:schemeClr val="bg1">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77F48A17-E126-484F-A6BC-4458ACAAD02F}"/>
              </a:ext>
            </a:extLst>
          </p:cNvPr>
          <p:cNvSpPr>
            <a:spLocks noGrp="1" noChangeArrowheads="1"/>
          </p:cNvSpPr>
          <p:nvPr>
            <p:ph type="title"/>
          </p:nvPr>
        </p:nvSpPr>
        <p:spPr/>
        <p:txBody>
          <a:bodyPr/>
          <a:lstStyle/>
          <a:p>
            <a:r>
              <a:rPr lang="en-US" altLang="en-US"/>
              <a:t>Why Care about Memory?</a:t>
            </a:r>
          </a:p>
        </p:txBody>
      </p:sp>
      <p:pic>
        <p:nvPicPr>
          <p:cNvPr id="5" name="Picture 2" descr="Z:\WOMAT\Production\Artfinal\0000000038\MKCAD\978-0-12-811905-1\0003165541\XMLLowres\f02-02-9780128119051.jpg">
            <a:extLst>
              <a:ext uri="{FF2B5EF4-FFF2-40B4-BE49-F238E27FC236}">
                <a16:creationId xmlns:a16="http://schemas.microsoft.com/office/drawing/2014/main" id="{1DB35859-BA95-7948-8CC6-7222E69DA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14" y="1817915"/>
            <a:ext cx="8575151" cy="40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9DE6C7B-88A2-5E46-9A90-8F08B3A0A17D}"/>
              </a:ext>
            </a:extLst>
          </p:cNvPr>
          <p:cNvSpPr txBox="1"/>
          <p:nvPr/>
        </p:nvSpPr>
        <p:spPr>
          <a:xfrm>
            <a:off x="1752599" y="2973326"/>
            <a:ext cx="1828801" cy="584775"/>
          </a:xfrm>
          <a:prstGeom prst="rect">
            <a:avLst/>
          </a:prstGeom>
          <a:noFill/>
        </p:spPr>
        <p:txBody>
          <a:bodyPr wrap="square" rtlCol="0">
            <a:spAutoFit/>
          </a:bodyPr>
          <a:lstStyle/>
          <a:p>
            <a:r>
              <a:rPr lang="en-US" sz="1600" dirty="0">
                <a:solidFill>
                  <a:srgbClr val="FF0000"/>
                </a:solidFill>
                <a:latin typeface="Candara" panose="020E0502030303020204" pitchFamily="34" charset="0"/>
              </a:rPr>
              <a:t>CPU 60% per year OR 2x per 1.5 years</a:t>
            </a:r>
          </a:p>
        </p:txBody>
      </p:sp>
      <p:cxnSp>
        <p:nvCxnSpPr>
          <p:cNvPr id="4" name="Straight Arrow Connector 3">
            <a:extLst>
              <a:ext uri="{FF2B5EF4-FFF2-40B4-BE49-F238E27FC236}">
                <a16:creationId xmlns:a16="http://schemas.microsoft.com/office/drawing/2014/main" id="{8E394D26-AACF-934C-9C2B-174AF84BDE8B}"/>
              </a:ext>
            </a:extLst>
          </p:cNvPr>
          <p:cNvCxnSpPr>
            <a:cxnSpLocks/>
            <a:stCxn id="2" idx="2"/>
          </p:cNvCxnSpPr>
          <p:nvPr/>
        </p:nvCxnSpPr>
        <p:spPr bwMode="auto">
          <a:xfrm>
            <a:off x="2667000" y="3558101"/>
            <a:ext cx="914400" cy="741756"/>
          </a:xfrm>
          <a:prstGeom prst="straightConnector1">
            <a:avLst/>
          </a:prstGeom>
          <a:solidFill>
            <a:schemeClr val="accent1"/>
          </a:solidFill>
          <a:ln w="25400" cap="flat" cmpd="sng" algn="ctr">
            <a:solidFill>
              <a:srgbClr val="FF0000"/>
            </a:solidFill>
            <a:prstDash val="solid"/>
            <a:round/>
            <a:headEnd type="none" w="med" len="med"/>
            <a:tailEnd type="stealth" w="lg" len="lg"/>
          </a:ln>
          <a:effectLst/>
        </p:spPr>
      </p:cxnSp>
      <p:sp>
        <p:nvSpPr>
          <p:cNvPr id="8" name="TextBox 7">
            <a:extLst>
              <a:ext uri="{FF2B5EF4-FFF2-40B4-BE49-F238E27FC236}">
                <a16:creationId xmlns:a16="http://schemas.microsoft.com/office/drawing/2014/main" id="{A3BDB513-0F96-5240-9C1B-43B0A4859F21}"/>
              </a:ext>
            </a:extLst>
          </p:cNvPr>
          <p:cNvSpPr txBox="1"/>
          <p:nvPr/>
        </p:nvSpPr>
        <p:spPr>
          <a:xfrm>
            <a:off x="4463142" y="3965807"/>
            <a:ext cx="1807031" cy="584775"/>
          </a:xfrm>
          <a:prstGeom prst="rect">
            <a:avLst/>
          </a:prstGeom>
          <a:noFill/>
          <a:ln>
            <a:noFill/>
          </a:ln>
        </p:spPr>
        <p:txBody>
          <a:bodyPr wrap="square" rtlCol="0">
            <a:spAutoFit/>
          </a:bodyPr>
          <a:lstStyle/>
          <a:p>
            <a:r>
              <a:rPr lang="en-US" sz="1600" dirty="0">
                <a:solidFill>
                  <a:srgbClr val="009051"/>
                </a:solidFill>
                <a:latin typeface="Candara" panose="020E0502030303020204" pitchFamily="34" charset="0"/>
              </a:rPr>
              <a:t>DRAM 9% per year OR 2x per 10 years</a:t>
            </a:r>
          </a:p>
        </p:txBody>
      </p:sp>
      <p:cxnSp>
        <p:nvCxnSpPr>
          <p:cNvPr id="9" name="Straight Arrow Connector 8">
            <a:extLst>
              <a:ext uri="{FF2B5EF4-FFF2-40B4-BE49-F238E27FC236}">
                <a16:creationId xmlns:a16="http://schemas.microsoft.com/office/drawing/2014/main" id="{17E1D605-8124-1645-AD86-6BE3D8DA834C}"/>
              </a:ext>
            </a:extLst>
          </p:cNvPr>
          <p:cNvCxnSpPr>
            <a:cxnSpLocks/>
          </p:cNvCxnSpPr>
          <p:nvPr/>
        </p:nvCxnSpPr>
        <p:spPr bwMode="auto">
          <a:xfrm flipH="1">
            <a:off x="3810000" y="4299857"/>
            <a:ext cx="631373" cy="674914"/>
          </a:xfrm>
          <a:prstGeom prst="straightConnector1">
            <a:avLst/>
          </a:prstGeom>
          <a:solidFill>
            <a:schemeClr val="accent1"/>
          </a:solidFill>
          <a:ln w="25400" cap="flat" cmpd="sng" algn="ctr">
            <a:solidFill>
              <a:srgbClr val="009051"/>
            </a:solidFill>
            <a:prstDash val="solid"/>
            <a:round/>
            <a:headEnd type="none" w="med" len="med"/>
            <a:tailEnd type="stealth" w="lg" len="lg"/>
          </a:ln>
          <a:effectLst/>
        </p:spPr>
      </p:cxnSp>
      <p:sp>
        <p:nvSpPr>
          <p:cNvPr id="15" name="TextBox 14">
            <a:extLst>
              <a:ext uri="{FF2B5EF4-FFF2-40B4-BE49-F238E27FC236}">
                <a16:creationId xmlns:a16="http://schemas.microsoft.com/office/drawing/2014/main" id="{409A33FE-D808-7749-8BB4-A034F3FF47CB}"/>
              </a:ext>
            </a:extLst>
          </p:cNvPr>
          <p:cNvSpPr txBox="1"/>
          <p:nvPr/>
        </p:nvSpPr>
        <p:spPr>
          <a:xfrm>
            <a:off x="6106883" y="3326602"/>
            <a:ext cx="1828801" cy="584775"/>
          </a:xfrm>
          <a:prstGeom prst="rect">
            <a:avLst/>
          </a:prstGeom>
          <a:noFill/>
          <a:ln>
            <a:noFill/>
          </a:ln>
        </p:spPr>
        <p:txBody>
          <a:bodyPr wrap="square" rtlCol="0">
            <a:spAutoFit/>
          </a:bodyPr>
          <a:lstStyle/>
          <a:p>
            <a:r>
              <a:rPr lang="en-US" sz="1600" dirty="0">
                <a:solidFill>
                  <a:srgbClr val="0070C0"/>
                </a:solidFill>
                <a:latin typeface="Candara" panose="020E0502030303020204" pitchFamily="34" charset="0"/>
              </a:rPr>
              <a:t>Gap grows by 50% </a:t>
            </a:r>
            <a:r>
              <a:rPr lang="en-US" sz="1600" dirty="0">
                <a:solidFill>
                  <a:srgbClr val="0070C0"/>
                </a:solidFill>
                <a:latin typeface="Candara" panose="020E0502030303020204" pitchFamily="34" charset="0"/>
                <a:sym typeface="Wingdings" pitchFamily="2" charset="2"/>
              </a:rPr>
              <a:t> </a:t>
            </a:r>
            <a:r>
              <a:rPr lang="en-US" sz="1600" b="1" dirty="0">
                <a:solidFill>
                  <a:srgbClr val="0070C0"/>
                </a:solidFill>
                <a:latin typeface="Candara" panose="020E0502030303020204" pitchFamily="34" charset="0"/>
                <a:sym typeface="Wingdings" pitchFamily="2" charset="2"/>
              </a:rPr>
              <a:t>MEMORY WALL</a:t>
            </a:r>
            <a:endParaRPr lang="en-US" sz="1600" b="1" dirty="0">
              <a:solidFill>
                <a:srgbClr val="0070C0"/>
              </a:solidFill>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AA69EA71-9263-DA44-9434-7F195FF5A629}"/>
              </a:ext>
            </a:extLst>
          </p:cNvPr>
          <p:cNvCxnSpPr>
            <a:cxnSpLocks/>
          </p:cNvCxnSpPr>
          <p:nvPr/>
        </p:nvCxnSpPr>
        <p:spPr bwMode="auto">
          <a:xfrm flipH="1">
            <a:off x="6106883" y="3936457"/>
            <a:ext cx="914401" cy="837944"/>
          </a:xfrm>
          <a:prstGeom prst="straightConnector1">
            <a:avLst/>
          </a:prstGeom>
          <a:solidFill>
            <a:schemeClr val="accent1"/>
          </a:solidFill>
          <a:ln w="25400" cap="flat" cmpd="sng" algn="ctr">
            <a:solidFill>
              <a:srgbClr val="0070C0"/>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1D750298-7B5B-364D-B6DF-CE10A3081F47}"/>
              </a:ext>
            </a:extLst>
          </p:cNvPr>
          <p:cNvCxnSpPr>
            <a:cxnSpLocks/>
          </p:cNvCxnSpPr>
          <p:nvPr/>
        </p:nvCxnSpPr>
        <p:spPr bwMode="auto">
          <a:xfrm flipH="1" flipV="1">
            <a:off x="6117771" y="2913965"/>
            <a:ext cx="903515" cy="351749"/>
          </a:xfrm>
          <a:prstGeom prst="straightConnector1">
            <a:avLst/>
          </a:prstGeom>
          <a:solidFill>
            <a:schemeClr val="accent1"/>
          </a:solidFill>
          <a:ln w="25400" cap="flat" cmpd="sng" algn="ctr">
            <a:solidFill>
              <a:srgbClr val="0070C0"/>
            </a:solidFill>
            <a:prstDash val="solid"/>
            <a:round/>
            <a:headEnd type="none" w="med" len="med"/>
            <a:tailEnd type="stealth" w="lg" len="lg"/>
          </a:ln>
          <a:effectLst/>
        </p:spPr>
      </p:cxnSp>
      <p:sp>
        <p:nvSpPr>
          <p:cNvPr id="23" name="TextBox 22">
            <a:extLst>
              <a:ext uri="{FF2B5EF4-FFF2-40B4-BE49-F238E27FC236}">
                <a16:creationId xmlns:a16="http://schemas.microsoft.com/office/drawing/2014/main" id="{7C0DDFF1-1453-5749-80AB-B6EF960E4F77}"/>
              </a:ext>
            </a:extLst>
          </p:cNvPr>
          <p:cNvSpPr txBox="1"/>
          <p:nvPr/>
        </p:nvSpPr>
        <p:spPr>
          <a:xfrm>
            <a:off x="6806986" y="2196663"/>
            <a:ext cx="1774909" cy="369332"/>
          </a:xfrm>
          <a:prstGeom prst="rect">
            <a:avLst/>
          </a:prstGeom>
          <a:noFill/>
        </p:spPr>
        <p:txBody>
          <a:bodyPr wrap="none" rtlCol="0">
            <a:spAutoFit/>
          </a:bodyPr>
          <a:lstStyle/>
          <a:p>
            <a:r>
              <a:rPr lang="en-US" sz="1800" b="1" dirty="0">
                <a:solidFill>
                  <a:srgbClr val="941651"/>
                </a:solidFill>
              </a:rPr>
              <a:t>POWER WALL</a:t>
            </a:r>
          </a:p>
        </p:txBody>
      </p:sp>
    </p:spTree>
    <p:extLst>
      <p:ext uri="{BB962C8B-B14F-4D97-AF65-F5344CB8AC3E}">
        <p14:creationId xmlns:p14="http://schemas.microsoft.com/office/powerpoint/2010/main" val="373377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693F-C3C3-494D-8B96-56E329D3555A}"/>
              </a:ext>
            </a:extLst>
          </p:cNvPr>
          <p:cNvSpPr>
            <a:spLocks noGrp="1"/>
          </p:cNvSpPr>
          <p:nvPr>
            <p:ph type="title"/>
          </p:nvPr>
        </p:nvSpPr>
        <p:spPr/>
        <p:txBody>
          <a:bodyPr/>
          <a:lstStyle/>
          <a:p>
            <a:r>
              <a:rPr lang="en-US" dirty="0"/>
              <a:t>Memory Levels</a:t>
            </a:r>
          </a:p>
        </p:txBody>
      </p:sp>
      <p:sp>
        <p:nvSpPr>
          <p:cNvPr id="6" name="TextBox 5">
            <a:extLst>
              <a:ext uri="{FF2B5EF4-FFF2-40B4-BE49-F238E27FC236}">
                <a16:creationId xmlns:a16="http://schemas.microsoft.com/office/drawing/2014/main" id="{A3F408FB-83FA-9F42-8DF2-A0A4F66E14A0}"/>
              </a:ext>
            </a:extLst>
          </p:cNvPr>
          <p:cNvSpPr txBox="1"/>
          <p:nvPr/>
        </p:nvSpPr>
        <p:spPr>
          <a:xfrm>
            <a:off x="685800" y="1177447"/>
            <a:ext cx="1487523" cy="523220"/>
          </a:xfrm>
          <a:prstGeom prst="rect">
            <a:avLst/>
          </a:prstGeom>
          <a:noFill/>
        </p:spPr>
        <p:txBody>
          <a:bodyPr wrap="none" rtlCol="0">
            <a:spAutoFit/>
          </a:bodyPr>
          <a:lstStyle/>
          <a:p>
            <a:pPr algn="ctr"/>
            <a:r>
              <a:rPr lang="en-US" sz="1400" dirty="0">
                <a:latin typeface="Candara" panose="020E0502030303020204" pitchFamily="34" charset="0"/>
              </a:rPr>
              <a:t>Capacity</a:t>
            </a:r>
          </a:p>
          <a:p>
            <a:pPr algn="ctr"/>
            <a:r>
              <a:rPr lang="en-US" sz="1400" dirty="0">
                <a:latin typeface="Candara" panose="020E0502030303020204" pitchFamily="34" charset="0"/>
              </a:rPr>
              <a:t>Access-Time Cost</a:t>
            </a:r>
          </a:p>
        </p:txBody>
      </p:sp>
      <p:sp>
        <p:nvSpPr>
          <p:cNvPr id="7" name="TextBox 6">
            <a:extLst>
              <a:ext uri="{FF2B5EF4-FFF2-40B4-BE49-F238E27FC236}">
                <a16:creationId xmlns:a16="http://schemas.microsoft.com/office/drawing/2014/main" id="{F44CDE3A-B415-0E47-B2E1-9FB94D9EB6DD}"/>
              </a:ext>
            </a:extLst>
          </p:cNvPr>
          <p:cNvSpPr txBox="1"/>
          <p:nvPr/>
        </p:nvSpPr>
        <p:spPr>
          <a:xfrm>
            <a:off x="805031" y="1832956"/>
            <a:ext cx="1249060" cy="738664"/>
          </a:xfrm>
          <a:prstGeom prst="rect">
            <a:avLst/>
          </a:prstGeom>
          <a:noFill/>
        </p:spPr>
        <p:txBody>
          <a:bodyPr wrap="none" rtlCol="0">
            <a:spAutoFit/>
          </a:bodyPr>
          <a:lstStyle/>
          <a:p>
            <a:pPr algn="ctr"/>
            <a:r>
              <a:rPr lang="en-US" sz="1400" u="sng" dirty="0">
                <a:solidFill>
                  <a:srgbClr val="941651"/>
                </a:solidFill>
                <a:latin typeface="Candara" panose="020E0502030303020204" pitchFamily="34" charset="0"/>
              </a:rPr>
              <a:t>CPU Registers</a:t>
            </a:r>
          </a:p>
          <a:p>
            <a:pPr algn="ctr"/>
            <a:r>
              <a:rPr lang="en-US" sz="1400" dirty="0">
                <a:solidFill>
                  <a:srgbClr val="941651"/>
                </a:solidFill>
                <a:latin typeface="Candara" panose="020E0502030303020204" pitchFamily="34" charset="0"/>
              </a:rPr>
              <a:t>100s bytes (B)</a:t>
            </a:r>
          </a:p>
          <a:p>
            <a:pPr algn="ctr"/>
            <a:r>
              <a:rPr lang="en-US" sz="1400" dirty="0">
                <a:solidFill>
                  <a:srgbClr val="941651"/>
                </a:solidFill>
                <a:latin typeface="Candara" panose="020E0502030303020204" pitchFamily="34" charset="0"/>
              </a:rPr>
              <a:t>&lt; 2 ns</a:t>
            </a:r>
          </a:p>
        </p:txBody>
      </p:sp>
      <p:sp>
        <p:nvSpPr>
          <p:cNvPr id="8" name="TextBox 7">
            <a:extLst>
              <a:ext uri="{FF2B5EF4-FFF2-40B4-BE49-F238E27FC236}">
                <a16:creationId xmlns:a16="http://schemas.microsoft.com/office/drawing/2014/main" id="{A83D7576-185A-AB4A-9CF8-8B15EF36FAB2}"/>
              </a:ext>
            </a:extLst>
          </p:cNvPr>
          <p:cNvSpPr txBox="1"/>
          <p:nvPr/>
        </p:nvSpPr>
        <p:spPr>
          <a:xfrm>
            <a:off x="753736" y="2602654"/>
            <a:ext cx="1351653" cy="954107"/>
          </a:xfrm>
          <a:prstGeom prst="rect">
            <a:avLst/>
          </a:prstGeom>
          <a:noFill/>
        </p:spPr>
        <p:txBody>
          <a:bodyPr wrap="none" rtlCol="0">
            <a:spAutoFit/>
          </a:bodyPr>
          <a:lstStyle/>
          <a:p>
            <a:pPr algn="ctr"/>
            <a:r>
              <a:rPr lang="en-US" sz="1400" u="sng" dirty="0">
                <a:solidFill>
                  <a:srgbClr val="FF9300"/>
                </a:solidFill>
                <a:latin typeface="Candara" panose="020E0502030303020204" pitchFamily="34" charset="0"/>
              </a:rPr>
              <a:t>Cache</a:t>
            </a:r>
          </a:p>
          <a:p>
            <a:pPr algn="ctr"/>
            <a:r>
              <a:rPr lang="en-US" sz="1400" dirty="0">
                <a:solidFill>
                  <a:srgbClr val="FF9300"/>
                </a:solidFill>
                <a:latin typeface="Candara" panose="020E0502030303020204" pitchFamily="34" charset="0"/>
              </a:rPr>
              <a:t>kB SRAM</a:t>
            </a:r>
          </a:p>
          <a:p>
            <a:pPr algn="ctr"/>
            <a:r>
              <a:rPr lang="en-US" sz="1400" dirty="0">
                <a:solidFill>
                  <a:srgbClr val="FF9300"/>
                </a:solidFill>
                <a:latin typeface="Candara" panose="020E0502030303020204" pitchFamily="34" charset="0"/>
              </a:rPr>
              <a:t>2-100 ns</a:t>
            </a:r>
          </a:p>
          <a:p>
            <a:pPr algn="ctr"/>
            <a:r>
              <a:rPr lang="en-US" sz="1400" dirty="0">
                <a:solidFill>
                  <a:srgbClr val="FF9300"/>
                </a:solidFill>
                <a:latin typeface="Candara" panose="020E0502030303020204" pitchFamily="34" charset="0"/>
              </a:rPr>
              <a:t>$0.01-$0.001/bit</a:t>
            </a:r>
          </a:p>
        </p:txBody>
      </p:sp>
      <p:sp>
        <p:nvSpPr>
          <p:cNvPr id="9" name="TextBox 8">
            <a:extLst>
              <a:ext uri="{FF2B5EF4-FFF2-40B4-BE49-F238E27FC236}">
                <a16:creationId xmlns:a16="http://schemas.microsoft.com/office/drawing/2014/main" id="{3505C97A-E54A-0346-B5C0-ECCE2962AC81}"/>
              </a:ext>
            </a:extLst>
          </p:cNvPr>
          <p:cNvSpPr txBox="1"/>
          <p:nvPr/>
        </p:nvSpPr>
        <p:spPr>
          <a:xfrm>
            <a:off x="753736" y="3579141"/>
            <a:ext cx="1396536" cy="954107"/>
          </a:xfrm>
          <a:prstGeom prst="rect">
            <a:avLst/>
          </a:prstGeom>
          <a:noFill/>
        </p:spPr>
        <p:txBody>
          <a:bodyPr wrap="none" rtlCol="0">
            <a:spAutoFit/>
          </a:bodyPr>
          <a:lstStyle/>
          <a:p>
            <a:pPr algn="ctr"/>
            <a:r>
              <a:rPr lang="en-US" sz="1400" u="sng" dirty="0">
                <a:solidFill>
                  <a:srgbClr val="009051"/>
                </a:solidFill>
                <a:latin typeface="Candara" panose="020E0502030303020204" pitchFamily="34" charset="0"/>
              </a:rPr>
              <a:t>Main Memory</a:t>
            </a:r>
          </a:p>
          <a:p>
            <a:pPr algn="ctr"/>
            <a:r>
              <a:rPr lang="en-US" sz="1400" dirty="0">
                <a:solidFill>
                  <a:srgbClr val="009051"/>
                </a:solidFill>
                <a:latin typeface="Candara" panose="020E0502030303020204" pitchFamily="34" charset="0"/>
              </a:rPr>
              <a:t>GB DRAM</a:t>
            </a:r>
          </a:p>
          <a:p>
            <a:pPr algn="ctr"/>
            <a:r>
              <a:rPr lang="en-US" sz="1400" dirty="0">
                <a:solidFill>
                  <a:srgbClr val="009051"/>
                </a:solidFill>
                <a:latin typeface="Candara" panose="020E0502030303020204" pitchFamily="34" charset="0"/>
              </a:rPr>
              <a:t>100 ns – 1000 ns</a:t>
            </a:r>
          </a:p>
          <a:p>
            <a:pPr algn="ctr"/>
            <a:r>
              <a:rPr lang="en-US" sz="1400" dirty="0">
                <a:solidFill>
                  <a:srgbClr val="009051"/>
                </a:solidFill>
                <a:latin typeface="Candara" panose="020E0502030303020204" pitchFamily="34" charset="0"/>
              </a:rPr>
              <a:t>$0.01-$0.001/bit</a:t>
            </a:r>
          </a:p>
        </p:txBody>
      </p:sp>
      <p:sp>
        <p:nvSpPr>
          <p:cNvPr id="10" name="TextBox 9">
            <a:extLst>
              <a:ext uri="{FF2B5EF4-FFF2-40B4-BE49-F238E27FC236}">
                <a16:creationId xmlns:a16="http://schemas.microsoft.com/office/drawing/2014/main" id="{4DBF349E-66B7-ED47-BF9C-C568F089CE8D}"/>
              </a:ext>
            </a:extLst>
          </p:cNvPr>
          <p:cNvSpPr txBox="1"/>
          <p:nvPr/>
        </p:nvSpPr>
        <p:spPr>
          <a:xfrm>
            <a:off x="685800" y="4564282"/>
            <a:ext cx="1550425" cy="954107"/>
          </a:xfrm>
          <a:prstGeom prst="rect">
            <a:avLst/>
          </a:prstGeom>
          <a:noFill/>
        </p:spPr>
        <p:txBody>
          <a:bodyPr wrap="none" rtlCol="0">
            <a:spAutoFit/>
          </a:bodyPr>
          <a:lstStyle/>
          <a:p>
            <a:pPr algn="ctr"/>
            <a:r>
              <a:rPr lang="en-US" sz="1400" u="sng" dirty="0">
                <a:solidFill>
                  <a:srgbClr val="0070C0"/>
                </a:solidFill>
                <a:latin typeface="Candara" panose="020E0502030303020204" pitchFamily="34" charset="0"/>
              </a:rPr>
              <a:t>Disk</a:t>
            </a:r>
          </a:p>
          <a:p>
            <a:pPr algn="ctr"/>
            <a:r>
              <a:rPr lang="en-US" sz="1400" dirty="0">
                <a:solidFill>
                  <a:srgbClr val="0070C0"/>
                </a:solidFill>
                <a:latin typeface="Candara" panose="020E0502030303020204" pitchFamily="34" charset="0"/>
              </a:rPr>
              <a:t>TB</a:t>
            </a:r>
          </a:p>
          <a:p>
            <a:pPr algn="ctr"/>
            <a:r>
              <a:rPr lang="en-US" sz="1400" dirty="0">
                <a:solidFill>
                  <a:srgbClr val="0070C0"/>
                </a:solidFill>
                <a:latin typeface="Candara" panose="020E0502030303020204" pitchFamily="34" charset="0"/>
              </a:rPr>
              <a:t>10 </a:t>
            </a:r>
            <a:r>
              <a:rPr lang="en-US" sz="1400" dirty="0" err="1">
                <a:solidFill>
                  <a:srgbClr val="0070C0"/>
                </a:solidFill>
                <a:latin typeface="Candara" panose="020E0502030303020204" pitchFamily="34" charset="0"/>
              </a:rPr>
              <a:t>ms</a:t>
            </a:r>
            <a:r>
              <a:rPr lang="en-US" sz="1400" dirty="0">
                <a:solidFill>
                  <a:srgbClr val="0070C0"/>
                </a:solidFill>
                <a:latin typeface="Candara" panose="020E0502030303020204" pitchFamily="34" charset="0"/>
              </a:rPr>
              <a:t> – 40 </a:t>
            </a:r>
            <a:r>
              <a:rPr lang="en-US" sz="1400" dirty="0" err="1">
                <a:solidFill>
                  <a:srgbClr val="0070C0"/>
                </a:solidFill>
                <a:latin typeface="Candara" panose="020E0502030303020204" pitchFamily="34" charset="0"/>
              </a:rPr>
              <a:t>ms</a:t>
            </a:r>
            <a:endParaRPr lang="en-US" sz="1400" dirty="0">
              <a:solidFill>
                <a:srgbClr val="0070C0"/>
              </a:solidFill>
              <a:latin typeface="Candara" panose="020E0502030303020204" pitchFamily="34" charset="0"/>
            </a:endParaRPr>
          </a:p>
          <a:p>
            <a:pPr algn="ctr"/>
            <a:r>
              <a:rPr lang="en-US" sz="1400" dirty="0">
                <a:solidFill>
                  <a:srgbClr val="0070C0"/>
                </a:solidFill>
                <a:latin typeface="Candara" panose="020E0502030303020204" pitchFamily="34" charset="0"/>
              </a:rPr>
              <a:t>$0.001-$0.0001/bit</a:t>
            </a:r>
          </a:p>
        </p:txBody>
      </p:sp>
      <p:sp>
        <p:nvSpPr>
          <p:cNvPr id="11" name="TextBox 10">
            <a:extLst>
              <a:ext uri="{FF2B5EF4-FFF2-40B4-BE49-F238E27FC236}">
                <a16:creationId xmlns:a16="http://schemas.microsoft.com/office/drawing/2014/main" id="{46BD2C8F-1AE3-9940-A6FE-B183C49F5790}"/>
              </a:ext>
            </a:extLst>
          </p:cNvPr>
          <p:cNvSpPr txBox="1"/>
          <p:nvPr/>
        </p:nvSpPr>
        <p:spPr>
          <a:xfrm>
            <a:off x="842702" y="5549423"/>
            <a:ext cx="1218603" cy="954107"/>
          </a:xfrm>
          <a:prstGeom prst="rect">
            <a:avLst/>
          </a:prstGeom>
          <a:noFill/>
        </p:spPr>
        <p:txBody>
          <a:bodyPr wrap="none" rtlCol="0">
            <a:spAutoFit/>
          </a:bodyPr>
          <a:lstStyle/>
          <a:p>
            <a:pPr algn="ctr"/>
            <a:r>
              <a:rPr lang="en-US" sz="1400" u="sng" dirty="0">
                <a:latin typeface="Candara" panose="020E0502030303020204" pitchFamily="34" charset="0"/>
              </a:rPr>
              <a:t>Tape</a:t>
            </a:r>
          </a:p>
          <a:p>
            <a:pPr algn="ctr"/>
            <a:r>
              <a:rPr lang="en-US" sz="1400" dirty="0">
                <a:latin typeface="Candara" panose="020E0502030303020204" pitchFamily="34" charset="0"/>
              </a:rPr>
              <a:t>“infinite”</a:t>
            </a:r>
          </a:p>
          <a:p>
            <a:pPr algn="ctr"/>
            <a:r>
              <a:rPr lang="en-US" sz="1400" dirty="0">
                <a:latin typeface="Candara" panose="020E0502030303020204" pitchFamily="34" charset="0"/>
              </a:rPr>
              <a:t>sec – min </a:t>
            </a:r>
          </a:p>
          <a:p>
            <a:pPr algn="ctr"/>
            <a:r>
              <a:rPr lang="en-US" sz="1400" dirty="0">
                <a:latin typeface="Candara" panose="020E0502030303020204" pitchFamily="34" charset="0"/>
              </a:rPr>
              <a:t>$0.000001/bit</a:t>
            </a:r>
          </a:p>
        </p:txBody>
      </p:sp>
      <p:sp>
        <p:nvSpPr>
          <p:cNvPr id="12" name="TextBox 11">
            <a:extLst>
              <a:ext uri="{FF2B5EF4-FFF2-40B4-BE49-F238E27FC236}">
                <a16:creationId xmlns:a16="http://schemas.microsoft.com/office/drawing/2014/main" id="{B9C697ED-469B-9D4F-86E6-F8F7A94D330A}"/>
              </a:ext>
            </a:extLst>
          </p:cNvPr>
          <p:cNvSpPr txBox="1"/>
          <p:nvPr/>
        </p:nvSpPr>
        <p:spPr>
          <a:xfrm>
            <a:off x="2406141" y="5792403"/>
            <a:ext cx="3927062" cy="400110"/>
          </a:xfrm>
          <a:prstGeom prst="rect">
            <a:avLst/>
          </a:prstGeom>
          <a:noFill/>
          <a:ln>
            <a:solidFill>
              <a:schemeClr val="tx1"/>
            </a:solidFill>
          </a:ln>
        </p:spPr>
        <p:txBody>
          <a:bodyPr wrap="square" rtlCol="0">
            <a:spAutoFit/>
          </a:bodyPr>
          <a:lstStyle/>
          <a:p>
            <a:pPr algn="ctr"/>
            <a:r>
              <a:rPr lang="en-US" sz="2000" dirty="0">
                <a:latin typeface="Candara" panose="020E0502030303020204" pitchFamily="34" charset="0"/>
              </a:rPr>
              <a:t>Tape</a:t>
            </a:r>
          </a:p>
        </p:txBody>
      </p:sp>
      <p:sp>
        <p:nvSpPr>
          <p:cNvPr id="13" name="TextBox 12">
            <a:extLst>
              <a:ext uri="{FF2B5EF4-FFF2-40B4-BE49-F238E27FC236}">
                <a16:creationId xmlns:a16="http://schemas.microsoft.com/office/drawing/2014/main" id="{C2E83282-5FB2-E841-AA80-94E473EEB60F}"/>
              </a:ext>
            </a:extLst>
          </p:cNvPr>
          <p:cNvSpPr txBox="1"/>
          <p:nvPr/>
        </p:nvSpPr>
        <p:spPr>
          <a:xfrm>
            <a:off x="2400300" y="4815283"/>
            <a:ext cx="3015135" cy="400110"/>
          </a:xfrm>
          <a:prstGeom prst="rect">
            <a:avLst/>
          </a:prstGeom>
          <a:noFill/>
          <a:ln>
            <a:solidFill>
              <a:srgbClr val="0070C0"/>
            </a:solidFill>
          </a:ln>
        </p:spPr>
        <p:txBody>
          <a:bodyPr wrap="square" rtlCol="0">
            <a:spAutoFit/>
          </a:bodyPr>
          <a:lstStyle/>
          <a:p>
            <a:pPr algn="ctr"/>
            <a:r>
              <a:rPr lang="en-US" sz="2000" dirty="0">
                <a:solidFill>
                  <a:srgbClr val="0070C0"/>
                </a:solidFill>
                <a:latin typeface="Candara" panose="020E0502030303020204" pitchFamily="34" charset="0"/>
              </a:rPr>
              <a:t>Disk</a:t>
            </a:r>
          </a:p>
        </p:txBody>
      </p:sp>
      <p:sp>
        <p:nvSpPr>
          <p:cNvPr id="14" name="TextBox 13">
            <a:extLst>
              <a:ext uri="{FF2B5EF4-FFF2-40B4-BE49-F238E27FC236}">
                <a16:creationId xmlns:a16="http://schemas.microsoft.com/office/drawing/2014/main" id="{A9902255-FBD3-F44A-B857-1D9BED1FCBC9}"/>
              </a:ext>
            </a:extLst>
          </p:cNvPr>
          <p:cNvSpPr txBox="1"/>
          <p:nvPr/>
        </p:nvSpPr>
        <p:spPr>
          <a:xfrm>
            <a:off x="2400300" y="3834623"/>
            <a:ext cx="2353277" cy="400110"/>
          </a:xfrm>
          <a:prstGeom prst="rect">
            <a:avLst/>
          </a:prstGeom>
          <a:noFill/>
          <a:ln>
            <a:solidFill>
              <a:srgbClr val="009051"/>
            </a:solidFill>
          </a:ln>
        </p:spPr>
        <p:txBody>
          <a:bodyPr wrap="square" rtlCol="0">
            <a:spAutoFit/>
          </a:bodyPr>
          <a:lstStyle/>
          <a:p>
            <a:pPr algn="ctr"/>
            <a:r>
              <a:rPr lang="en-US" sz="2000" dirty="0">
                <a:solidFill>
                  <a:srgbClr val="009051"/>
                </a:solidFill>
                <a:latin typeface="Candara" panose="020E0502030303020204" pitchFamily="34" charset="0"/>
              </a:rPr>
              <a:t>Memory</a:t>
            </a:r>
          </a:p>
        </p:txBody>
      </p:sp>
      <p:sp>
        <p:nvSpPr>
          <p:cNvPr id="15" name="TextBox 14">
            <a:extLst>
              <a:ext uri="{FF2B5EF4-FFF2-40B4-BE49-F238E27FC236}">
                <a16:creationId xmlns:a16="http://schemas.microsoft.com/office/drawing/2014/main" id="{0F55FDBA-D941-EA42-9B6A-B9F6DFD4F758}"/>
              </a:ext>
            </a:extLst>
          </p:cNvPr>
          <p:cNvSpPr txBox="1"/>
          <p:nvPr/>
        </p:nvSpPr>
        <p:spPr>
          <a:xfrm>
            <a:off x="2405500" y="2860938"/>
            <a:ext cx="1578279" cy="400110"/>
          </a:xfrm>
          <a:prstGeom prst="rect">
            <a:avLst/>
          </a:prstGeom>
          <a:noFill/>
          <a:ln>
            <a:solidFill>
              <a:srgbClr val="FF9300"/>
            </a:solidFill>
          </a:ln>
        </p:spPr>
        <p:txBody>
          <a:bodyPr wrap="square" rtlCol="0">
            <a:spAutoFit/>
          </a:bodyPr>
          <a:lstStyle/>
          <a:p>
            <a:pPr algn="ctr"/>
            <a:r>
              <a:rPr lang="en-US" sz="2000" dirty="0">
                <a:solidFill>
                  <a:srgbClr val="FF9300"/>
                </a:solidFill>
                <a:latin typeface="Candara" panose="020E0502030303020204" pitchFamily="34" charset="0"/>
              </a:rPr>
              <a:t>Cache</a:t>
            </a:r>
          </a:p>
        </p:txBody>
      </p:sp>
      <p:sp>
        <p:nvSpPr>
          <p:cNvPr id="16" name="TextBox 15">
            <a:extLst>
              <a:ext uri="{FF2B5EF4-FFF2-40B4-BE49-F238E27FC236}">
                <a16:creationId xmlns:a16="http://schemas.microsoft.com/office/drawing/2014/main" id="{2A20C225-81D6-474C-AF0B-51184C7A4A22}"/>
              </a:ext>
            </a:extLst>
          </p:cNvPr>
          <p:cNvSpPr txBox="1"/>
          <p:nvPr/>
        </p:nvSpPr>
        <p:spPr>
          <a:xfrm>
            <a:off x="2420490" y="1878936"/>
            <a:ext cx="1249060" cy="400110"/>
          </a:xfrm>
          <a:prstGeom prst="rect">
            <a:avLst/>
          </a:prstGeom>
          <a:noFill/>
          <a:ln>
            <a:solidFill>
              <a:srgbClr val="941651"/>
            </a:solidFill>
          </a:ln>
        </p:spPr>
        <p:txBody>
          <a:bodyPr wrap="square" rtlCol="0">
            <a:spAutoFit/>
          </a:bodyPr>
          <a:lstStyle/>
          <a:p>
            <a:pPr algn="ctr"/>
            <a:r>
              <a:rPr lang="en-US" sz="2000" dirty="0">
                <a:solidFill>
                  <a:srgbClr val="941651"/>
                </a:solidFill>
                <a:latin typeface="Candara" panose="020E0502030303020204" pitchFamily="34" charset="0"/>
              </a:rPr>
              <a:t>Registers</a:t>
            </a:r>
          </a:p>
        </p:txBody>
      </p:sp>
      <p:sp>
        <p:nvSpPr>
          <p:cNvPr id="17" name="TextBox 16">
            <a:extLst>
              <a:ext uri="{FF2B5EF4-FFF2-40B4-BE49-F238E27FC236}">
                <a16:creationId xmlns:a16="http://schemas.microsoft.com/office/drawing/2014/main" id="{573829AD-94EE-C34F-A8B9-A2110C96FD15}"/>
              </a:ext>
            </a:extLst>
          </p:cNvPr>
          <p:cNvSpPr txBox="1"/>
          <p:nvPr/>
        </p:nvSpPr>
        <p:spPr>
          <a:xfrm>
            <a:off x="7974856" y="1776472"/>
            <a:ext cx="954107" cy="461665"/>
          </a:xfrm>
          <a:prstGeom prst="rect">
            <a:avLst/>
          </a:prstGeom>
          <a:noFill/>
        </p:spPr>
        <p:txBody>
          <a:bodyPr wrap="none" rtlCol="0">
            <a:spAutoFit/>
          </a:bodyPr>
          <a:lstStyle/>
          <a:p>
            <a:r>
              <a:rPr lang="en-US" dirty="0">
                <a:latin typeface="Candara" panose="020E0502030303020204" pitchFamily="34" charset="0"/>
              </a:rPr>
              <a:t>faster</a:t>
            </a:r>
          </a:p>
        </p:txBody>
      </p:sp>
      <p:sp>
        <p:nvSpPr>
          <p:cNvPr id="18" name="TextBox 17">
            <a:extLst>
              <a:ext uri="{FF2B5EF4-FFF2-40B4-BE49-F238E27FC236}">
                <a16:creationId xmlns:a16="http://schemas.microsoft.com/office/drawing/2014/main" id="{7BE274CB-1E17-DF47-85B6-73859600C23E}"/>
              </a:ext>
            </a:extLst>
          </p:cNvPr>
          <p:cNvSpPr txBox="1"/>
          <p:nvPr/>
        </p:nvSpPr>
        <p:spPr>
          <a:xfrm>
            <a:off x="7947822" y="5749774"/>
            <a:ext cx="973343" cy="461665"/>
          </a:xfrm>
          <a:prstGeom prst="rect">
            <a:avLst/>
          </a:prstGeom>
          <a:noFill/>
        </p:spPr>
        <p:txBody>
          <a:bodyPr wrap="none" rtlCol="0">
            <a:spAutoFit/>
          </a:bodyPr>
          <a:lstStyle/>
          <a:p>
            <a:r>
              <a:rPr lang="en-US" dirty="0">
                <a:latin typeface="Candara" panose="020E0502030303020204" pitchFamily="34" charset="0"/>
              </a:rPr>
              <a:t>larger</a:t>
            </a:r>
          </a:p>
        </p:txBody>
      </p:sp>
      <p:cxnSp>
        <p:nvCxnSpPr>
          <p:cNvPr id="20" name="Straight Connector 19">
            <a:extLst>
              <a:ext uri="{FF2B5EF4-FFF2-40B4-BE49-F238E27FC236}">
                <a16:creationId xmlns:a16="http://schemas.microsoft.com/office/drawing/2014/main" id="{75DBCBA5-4EDC-FA46-AEB9-A3C8B4D60712}"/>
              </a:ext>
            </a:extLst>
          </p:cNvPr>
          <p:cNvCxnSpPr>
            <a:cxnSpLocks/>
          </p:cNvCxnSpPr>
          <p:nvPr/>
        </p:nvCxnSpPr>
        <p:spPr bwMode="auto">
          <a:xfrm flipH="1">
            <a:off x="8434495" y="2313293"/>
            <a:ext cx="17415" cy="336132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F9067F3B-3230-EE4A-A815-21EEA4EEDD1D}"/>
              </a:ext>
            </a:extLst>
          </p:cNvPr>
          <p:cNvSpPr txBox="1"/>
          <p:nvPr/>
        </p:nvSpPr>
        <p:spPr>
          <a:xfrm>
            <a:off x="3201817" y="2411945"/>
            <a:ext cx="1324402" cy="307777"/>
          </a:xfrm>
          <a:prstGeom prst="rect">
            <a:avLst/>
          </a:prstGeom>
          <a:noFill/>
        </p:spPr>
        <p:txBody>
          <a:bodyPr wrap="none" rtlCol="0">
            <a:spAutoFit/>
          </a:bodyPr>
          <a:lstStyle/>
          <a:p>
            <a:r>
              <a:rPr lang="en-US" sz="1400" dirty="0">
                <a:latin typeface="Candara" panose="020E0502030303020204" pitchFamily="34" charset="0"/>
              </a:rPr>
              <a:t>instr. operands</a:t>
            </a:r>
          </a:p>
        </p:txBody>
      </p:sp>
      <p:sp>
        <p:nvSpPr>
          <p:cNvPr id="30" name="TextBox 29">
            <a:extLst>
              <a:ext uri="{FF2B5EF4-FFF2-40B4-BE49-F238E27FC236}">
                <a16:creationId xmlns:a16="http://schemas.microsoft.com/office/drawing/2014/main" id="{13210004-1458-094D-A16D-9E03A574B0F1}"/>
              </a:ext>
            </a:extLst>
          </p:cNvPr>
          <p:cNvSpPr txBox="1"/>
          <p:nvPr/>
        </p:nvSpPr>
        <p:spPr>
          <a:xfrm>
            <a:off x="3196893" y="3402872"/>
            <a:ext cx="671979" cy="307777"/>
          </a:xfrm>
          <a:prstGeom prst="rect">
            <a:avLst/>
          </a:prstGeom>
          <a:noFill/>
        </p:spPr>
        <p:txBody>
          <a:bodyPr wrap="none" rtlCol="0">
            <a:spAutoFit/>
          </a:bodyPr>
          <a:lstStyle/>
          <a:p>
            <a:r>
              <a:rPr lang="en-US" sz="1400" dirty="0">
                <a:latin typeface="Candara" panose="020E0502030303020204" pitchFamily="34" charset="0"/>
              </a:rPr>
              <a:t>blocks</a:t>
            </a:r>
          </a:p>
        </p:txBody>
      </p:sp>
      <p:sp>
        <p:nvSpPr>
          <p:cNvPr id="31" name="TextBox 30">
            <a:extLst>
              <a:ext uri="{FF2B5EF4-FFF2-40B4-BE49-F238E27FC236}">
                <a16:creationId xmlns:a16="http://schemas.microsoft.com/office/drawing/2014/main" id="{F53E0325-6A53-3E4B-AA87-86E9C5C57D2D}"/>
              </a:ext>
            </a:extLst>
          </p:cNvPr>
          <p:cNvSpPr txBox="1"/>
          <p:nvPr/>
        </p:nvSpPr>
        <p:spPr>
          <a:xfrm>
            <a:off x="3201817" y="4362228"/>
            <a:ext cx="635110" cy="307777"/>
          </a:xfrm>
          <a:prstGeom prst="rect">
            <a:avLst/>
          </a:prstGeom>
          <a:noFill/>
        </p:spPr>
        <p:txBody>
          <a:bodyPr wrap="none" rtlCol="0">
            <a:spAutoFit/>
          </a:bodyPr>
          <a:lstStyle/>
          <a:p>
            <a:r>
              <a:rPr lang="en-US" sz="1400" dirty="0">
                <a:latin typeface="Candara" panose="020E0502030303020204" pitchFamily="34" charset="0"/>
              </a:rPr>
              <a:t>pages</a:t>
            </a:r>
          </a:p>
        </p:txBody>
      </p:sp>
      <p:sp>
        <p:nvSpPr>
          <p:cNvPr id="33" name="TextBox 32">
            <a:extLst>
              <a:ext uri="{FF2B5EF4-FFF2-40B4-BE49-F238E27FC236}">
                <a16:creationId xmlns:a16="http://schemas.microsoft.com/office/drawing/2014/main" id="{003AEDB8-9B7A-D644-861E-15AE095C5EDB}"/>
              </a:ext>
            </a:extLst>
          </p:cNvPr>
          <p:cNvSpPr txBox="1"/>
          <p:nvPr/>
        </p:nvSpPr>
        <p:spPr>
          <a:xfrm>
            <a:off x="3201817" y="5360671"/>
            <a:ext cx="492443" cy="307777"/>
          </a:xfrm>
          <a:prstGeom prst="rect">
            <a:avLst/>
          </a:prstGeom>
          <a:noFill/>
        </p:spPr>
        <p:txBody>
          <a:bodyPr wrap="none" rtlCol="0">
            <a:spAutoFit/>
          </a:bodyPr>
          <a:lstStyle/>
          <a:p>
            <a:r>
              <a:rPr lang="en-US" sz="1400" dirty="0">
                <a:latin typeface="Candara" panose="020E0502030303020204" pitchFamily="34" charset="0"/>
              </a:rPr>
              <a:t>files</a:t>
            </a:r>
          </a:p>
        </p:txBody>
      </p:sp>
      <p:sp>
        <p:nvSpPr>
          <p:cNvPr id="34" name="TextBox 33">
            <a:extLst>
              <a:ext uri="{FF2B5EF4-FFF2-40B4-BE49-F238E27FC236}">
                <a16:creationId xmlns:a16="http://schemas.microsoft.com/office/drawing/2014/main" id="{9D1C3889-ACA3-7348-8512-927516E2B433}"/>
              </a:ext>
            </a:extLst>
          </p:cNvPr>
          <p:cNvSpPr txBox="1"/>
          <p:nvPr/>
        </p:nvSpPr>
        <p:spPr>
          <a:xfrm>
            <a:off x="6548670" y="1171553"/>
            <a:ext cx="1171539" cy="523220"/>
          </a:xfrm>
          <a:prstGeom prst="rect">
            <a:avLst/>
          </a:prstGeom>
          <a:noFill/>
        </p:spPr>
        <p:txBody>
          <a:bodyPr wrap="none" rtlCol="0">
            <a:spAutoFit/>
          </a:bodyPr>
          <a:lstStyle/>
          <a:p>
            <a:pPr algn="ctr"/>
            <a:r>
              <a:rPr lang="en-US" sz="1400" dirty="0">
                <a:latin typeface="Candara" panose="020E0502030303020204" pitchFamily="34" charset="0"/>
              </a:rPr>
              <a:t>Staging</a:t>
            </a:r>
          </a:p>
          <a:p>
            <a:pPr algn="ctr"/>
            <a:r>
              <a:rPr lang="en-US" sz="1400" dirty="0">
                <a:latin typeface="Candara" panose="020E0502030303020204" pitchFamily="34" charset="0"/>
              </a:rPr>
              <a:t>Transfer Unit</a:t>
            </a:r>
          </a:p>
        </p:txBody>
      </p:sp>
      <p:sp>
        <p:nvSpPr>
          <p:cNvPr id="35" name="TextBox 34">
            <a:extLst>
              <a:ext uri="{FF2B5EF4-FFF2-40B4-BE49-F238E27FC236}">
                <a16:creationId xmlns:a16="http://schemas.microsoft.com/office/drawing/2014/main" id="{6E90AF13-87D4-CC41-825C-14FD16B4C133}"/>
              </a:ext>
            </a:extLst>
          </p:cNvPr>
          <p:cNvSpPr txBox="1"/>
          <p:nvPr/>
        </p:nvSpPr>
        <p:spPr>
          <a:xfrm>
            <a:off x="6360521" y="2349029"/>
            <a:ext cx="1558440" cy="523220"/>
          </a:xfrm>
          <a:prstGeom prst="rect">
            <a:avLst/>
          </a:prstGeom>
          <a:noFill/>
        </p:spPr>
        <p:txBody>
          <a:bodyPr wrap="none" rtlCol="0">
            <a:spAutoFit/>
          </a:bodyPr>
          <a:lstStyle/>
          <a:p>
            <a:pPr algn="ctr"/>
            <a:r>
              <a:rPr lang="en-US" sz="1400" dirty="0">
                <a:latin typeface="Candara" panose="020E0502030303020204" pitchFamily="34" charset="0"/>
              </a:rPr>
              <a:t>program/compiler</a:t>
            </a:r>
          </a:p>
          <a:p>
            <a:pPr algn="ctr"/>
            <a:r>
              <a:rPr lang="en-US" sz="1400" dirty="0">
                <a:latin typeface="Candara" panose="020E0502030303020204" pitchFamily="34" charset="0"/>
              </a:rPr>
              <a:t>1-8 bytes</a:t>
            </a:r>
          </a:p>
        </p:txBody>
      </p:sp>
      <p:sp>
        <p:nvSpPr>
          <p:cNvPr id="36" name="TextBox 35">
            <a:extLst>
              <a:ext uri="{FF2B5EF4-FFF2-40B4-BE49-F238E27FC236}">
                <a16:creationId xmlns:a16="http://schemas.microsoft.com/office/drawing/2014/main" id="{A6144CBF-D778-5C43-A175-652C041F89F9}"/>
              </a:ext>
            </a:extLst>
          </p:cNvPr>
          <p:cNvSpPr txBox="1"/>
          <p:nvPr/>
        </p:nvSpPr>
        <p:spPr>
          <a:xfrm>
            <a:off x="6433458" y="3321245"/>
            <a:ext cx="1412566" cy="523220"/>
          </a:xfrm>
          <a:prstGeom prst="rect">
            <a:avLst/>
          </a:prstGeom>
          <a:noFill/>
        </p:spPr>
        <p:txBody>
          <a:bodyPr wrap="none" rtlCol="0">
            <a:spAutoFit/>
          </a:bodyPr>
          <a:lstStyle/>
          <a:p>
            <a:pPr algn="ctr"/>
            <a:r>
              <a:rPr lang="en-US" sz="1400" dirty="0">
                <a:latin typeface="Candara" panose="020E0502030303020204" pitchFamily="34" charset="0"/>
              </a:rPr>
              <a:t>cache controller</a:t>
            </a:r>
          </a:p>
          <a:p>
            <a:pPr algn="ctr"/>
            <a:r>
              <a:rPr lang="en-US" sz="1400" dirty="0">
                <a:latin typeface="Candara" panose="020E0502030303020204" pitchFamily="34" charset="0"/>
              </a:rPr>
              <a:t>8-128 bytes</a:t>
            </a:r>
          </a:p>
        </p:txBody>
      </p:sp>
      <p:sp>
        <p:nvSpPr>
          <p:cNvPr id="37" name="TextBox 36">
            <a:extLst>
              <a:ext uri="{FF2B5EF4-FFF2-40B4-BE49-F238E27FC236}">
                <a16:creationId xmlns:a16="http://schemas.microsoft.com/office/drawing/2014/main" id="{67E5A9CA-CB42-0E4F-BEDA-EEE084A56698}"/>
              </a:ext>
            </a:extLst>
          </p:cNvPr>
          <p:cNvSpPr txBox="1"/>
          <p:nvPr/>
        </p:nvSpPr>
        <p:spPr>
          <a:xfrm>
            <a:off x="6548670" y="4293461"/>
            <a:ext cx="1189749" cy="523220"/>
          </a:xfrm>
          <a:prstGeom prst="rect">
            <a:avLst/>
          </a:prstGeom>
          <a:noFill/>
        </p:spPr>
        <p:txBody>
          <a:bodyPr wrap="none" rtlCol="0">
            <a:spAutoFit/>
          </a:bodyPr>
          <a:lstStyle/>
          <a:p>
            <a:pPr algn="ctr"/>
            <a:r>
              <a:rPr lang="en-US" sz="1400" dirty="0">
                <a:latin typeface="Candara" panose="020E0502030303020204" pitchFamily="34" charset="0"/>
              </a:rPr>
              <a:t>OS</a:t>
            </a:r>
          </a:p>
          <a:p>
            <a:pPr algn="ctr"/>
            <a:r>
              <a:rPr lang="en-US" sz="1400" dirty="0">
                <a:latin typeface="Candara" panose="020E0502030303020204" pitchFamily="34" charset="0"/>
              </a:rPr>
              <a:t>512-4k+ bytes</a:t>
            </a:r>
          </a:p>
        </p:txBody>
      </p:sp>
      <p:sp>
        <p:nvSpPr>
          <p:cNvPr id="38" name="TextBox 37">
            <a:extLst>
              <a:ext uri="{FF2B5EF4-FFF2-40B4-BE49-F238E27FC236}">
                <a16:creationId xmlns:a16="http://schemas.microsoft.com/office/drawing/2014/main" id="{D2647BB5-D968-304E-8BCE-1CFA5921F675}"/>
              </a:ext>
            </a:extLst>
          </p:cNvPr>
          <p:cNvSpPr txBox="1"/>
          <p:nvPr/>
        </p:nvSpPr>
        <p:spPr>
          <a:xfrm>
            <a:off x="6537611" y="5265677"/>
            <a:ext cx="1233030" cy="523220"/>
          </a:xfrm>
          <a:prstGeom prst="rect">
            <a:avLst/>
          </a:prstGeom>
          <a:noFill/>
        </p:spPr>
        <p:txBody>
          <a:bodyPr wrap="none" rtlCol="0">
            <a:spAutoFit/>
          </a:bodyPr>
          <a:lstStyle/>
          <a:p>
            <a:pPr algn="ctr"/>
            <a:r>
              <a:rPr lang="en-US" sz="1400" dirty="0">
                <a:latin typeface="Candara" panose="020E0502030303020204" pitchFamily="34" charset="0"/>
              </a:rPr>
              <a:t>user/operator</a:t>
            </a:r>
          </a:p>
          <a:p>
            <a:pPr algn="ctr"/>
            <a:r>
              <a:rPr lang="en-US" sz="1400" dirty="0">
                <a:latin typeface="Candara" panose="020E0502030303020204" pitchFamily="34" charset="0"/>
              </a:rPr>
              <a:t>MB – GB </a:t>
            </a:r>
          </a:p>
        </p:txBody>
      </p:sp>
      <p:cxnSp>
        <p:nvCxnSpPr>
          <p:cNvPr id="49" name="Straight Connector 48">
            <a:extLst>
              <a:ext uri="{FF2B5EF4-FFF2-40B4-BE49-F238E27FC236}">
                <a16:creationId xmlns:a16="http://schemas.microsoft.com/office/drawing/2014/main" id="{0C1DF218-8752-4540-9C59-343C93197D31}"/>
              </a:ext>
            </a:extLst>
          </p:cNvPr>
          <p:cNvCxnSpPr>
            <a:cxnSpLocks/>
          </p:cNvCxnSpPr>
          <p:nvPr/>
        </p:nvCxnSpPr>
        <p:spPr bwMode="auto">
          <a:xfrm>
            <a:off x="3047419" y="5215393"/>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74C56B19-F237-3448-AA77-666F355DF80F}"/>
              </a:ext>
            </a:extLst>
          </p:cNvPr>
          <p:cNvCxnSpPr>
            <a:cxnSpLocks/>
          </p:cNvCxnSpPr>
          <p:nvPr/>
        </p:nvCxnSpPr>
        <p:spPr bwMode="auto">
          <a:xfrm>
            <a:off x="3051934" y="4243222"/>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5374BEAC-5A09-3940-B1EB-B6393FD34739}"/>
              </a:ext>
            </a:extLst>
          </p:cNvPr>
          <p:cNvCxnSpPr>
            <a:cxnSpLocks/>
          </p:cNvCxnSpPr>
          <p:nvPr/>
        </p:nvCxnSpPr>
        <p:spPr bwMode="auto">
          <a:xfrm>
            <a:off x="3045020" y="3257613"/>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576F4AEC-3D65-0546-A14E-2DC24D1C0621}"/>
              </a:ext>
            </a:extLst>
          </p:cNvPr>
          <p:cNvCxnSpPr>
            <a:cxnSpLocks/>
          </p:cNvCxnSpPr>
          <p:nvPr/>
        </p:nvCxnSpPr>
        <p:spPr bwMode="auto">
          <a:xfrm>
            <a:off x="3042040" y="2283928"/>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8707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DA879F27-E542-3F47-8A4C-AC3ED3D1CEF5}"/>
              </a:ext>
            </a:extLst>
          </p:cNvPr>
          <p:cNvSpPr>
            <a:spLocks noGrp="1" noChangeArrowheads="1"/>
          </p:cNvSpPr>
          <p:nvPr>
            <p:ph type="title"/>
          </p:nvPr>
        </p:nvSpPr>
        <p:spPr/>
        <p:txBody>
          <a:bodyPr/>
          <a:lstStyle/>
          <a:p>
            <a:r>
              <a:rPr lang="en-US" altLang="en-US"/>
              <a:t>Memory Hierarchy</a:t>
            </a:r>
          </a:p>
        </p:txBody>
      </p:sp>
      <p:sp>
        <p:nvSpPr>
          <p:cNvPr id="54274" name="Content Placeholder 2">
            <a:extLst>
              <a:ext uri="{FF2B5EF4-FFF2-40B4-BE49-F238E27FC236}">
                <a16:creationId xmlns:a16="http://schemas.microsoft.com/office/drawing/2014/main" id="{577E738D-FE3B-C54D-97B7-A48F3D261BF1}"/>
              </a:ext>
            </a:extLst>
          </p:cNvPr>
          <p:cNvSpPr>
            <a:spLocks noGrp="1" noChangeArrowheads="1"/>
          </p:cNvSpPr>
          <p:nvPr>
            <p:ph idx="1"/>
          </p:nvPr>
        </p:nvSpPr>
        <p:spPr/>
        <p:txBody>
          <a:bodyPr/>
          <a:lstStyle/>
          <a:p>
            <a:r>
              <a:rPr lang="en-US" altLang="en-US" dirty="0"/>
              <a:t>The Principle of Locality</a:t>
            </a:r>
          </a:p>
          <a:p>
            <a:pPr lvl="1"/>
            <a:r>
              <a:rPr lang="en-US" altLang="en-US" dirty="0"/>
              <a:t>Program access a relatively small portion of the address space at any instant of time</a:t>
            </a:r>
          </a:p>
          <a:p>
            <a:pPr lvl="2"/>
            <a:r>
              <a:rPr lang="en-US" altLang="en-US" dirty="0"/>
              <a:t>Temporal Locality:  Locality in Time</a:t>
            </a:r>
          </a:p>
          <a:p>
            <a:pPr lvl="2"/>
            <a:r>
              <a:rPr lang="en-US" altLang="en-US" dirty="0"/>
              <a:t>Spatial Locality:  Locality in Space</a:t>
            </a:r>
          </a:p>
          <a:p>
            <a:r>
              <a:rPr lang="en-US" altLang="en-US" dirty="0"/>
              <a:t>Three Major Categories of Cache Misses</a:t>
            </a:r>
          </a:p>
          <a:p>
            <a:pPr lvl="1"/>
            <a:r>
              <a:rPr lang="en-US" altLang="en-US" dirty="0"/>
              <a:t>Compulsory Misses:  cannot avoid</a:t>
            </a:r>
          </a:p>
          <a:p>
            <a:pPr lvl="2"/>
            <a:r>
              <a:rPr lang="en-US" altLang="en-US" dirty="0"/>
              <a:t>Example:  cold start misses</a:t>
            </a:r>
          </a:p>
          <a:p>
            <a:pPr lvl="1"/>
            <a:r>
              <a:rPr lang="en-US" altLang="en-US" dirty="0"/>
              <a:t>Conflict Misses:  increase cache size and/or associativity</a:t>
            </a:r>
          </a:p>
          <a:p>
            <a:pPr lvl="1"/>
            <a:r>
              <a:rPr lang="en-US" altLang="en-US" dirty="0"/>
              <a:t>Capacity Misses:  increase cache size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7B712FE1-DF44-854D-AC80-3FDA4632F76B}"/>
              </a:ext>
            </a:extLst>
          </p:cNvPr>
          <p:cNvSpPr>
            <a:spLocks noGrp="1" noChangeArrowheads="1"/>
          </p:cNvSpPr>
          <p:nvPr>
            <p:ph type="title"/>
          </p:nvPr>
        </p:nvSpPr>
        <p:spPr/>
        <p:txBody>
          <a:bodyPr/>
          <a:lstStyle/>
          <a:p>
            <a:r>
              <a:rPr lang="en-US" altLang="en-US"/>
              <a:t>Cost of Fabrication</a:t>
            </a:r>
          </a:p>
        </p:txBody>
      </p:sp>
      <p:sp>
        <p:nvSpPr>
          <p:cNvPr id="57346" name="Content Placeholder 2">
            <a:extLst>
              <a:ext uri="{FF2B5EF4-FFF2-40B4-BE49-F238E27FC236}">
                <a16:creationId xmlns:a16="http://schemas.microsoft.com/office/drawing/2014/main" id="{64F72645-D462-B843-8332-5BCF093C699A}"/>
              </a:ext>
            </a:extLst>
          </p:cNvPr>
          <p:cNvSpPr>
            <a:spLocks noGrp="1" noChangeArrowheads="1"/>
          </p:cNvSpPr>
          <p:nvPr>
            <p:ph idx="1"/>
          </p:nvPr>
        </p:nvSpPr>
        <p:spPr/>
        <p:txBody>
          <a:bodyPr/>
          <a:lstStyle/>
          <a:p>
            <a:r>
              <a:rPr lang="en-US" altLang="en-US"/>
              <a:t>Rock’s Law: Cost of fabs double every 4 years</a:t>
            </a:r>
          </a:p>
          <a:p>
            <a:r>
              <a:rPr lang="en-US" altLang="en-US"/>
              <a:t>$3B for fab </a:t>
            </a:r>
            <a:r>
              <a:rPr lang="en-US" altLang="en-US" i="1"/>
              <a:t>in 2008-2009</a:t>
            </a:r>
          </a:p>
          <a:p>
            <a:pPr lvl="1"/>
            <a:r>
              <a:rPr lang="en-US" altLang="en-US"/>
              <a:t>Rise of fabless design houses (AMD now fabless)</a:t>
            </a:r>
          </a:p>
          <a:p>
            <a:pPr lvl="1"/>
            <a:r>
              <a:rPr lang="en-US" altLang="en-US"/>
              <a:t>Rise of for-hire fabs (TSMC, etc.)</a:t>
            </a:r>
          </a:p>
          <a:p>
            <a:pPr lvl="1"/>
            <a:r>
              <a:rPr lang="en-US" altLang="en-US"/>
              <a:t>$3B fab means $6B in revenue is required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3">
            <a:extLst>
              <a:ext uri="{FF2B5EF4-FFF2-40B4-BE49-F238E27FC236}">
                <a16:creationId xmlns:a16="http://schemas.microsoft.com/office/drawing/2014/main" id="{838B0A0D-CB60-584A-8BF7-16E4EE375405}"/>
              </a:ext>
            </a:extLst>
          </p:cNvPr>
          <p:cNvSpPr>
            <a:spLocks noGrp="1" noChangeArrowheads="1"/>
          </p:cNvSpPr>
          <p:nvPr>
            <p:ph type="title"/>
          </p:nvPr>
        </p:nvSpPr>
        <p:spPr>
          <a:xfrm>
            <a:off x="722313" y="2522538"/>
            <a:ext cx="7772400" cy="3246437"/>
          </a:xfrm>
        </p:spPr>
        <p:txBody>
          <a:bodyPr/>
          <a:lstStyle/>
          <a:p>
            <a:pPr algn="ctr"/>
            <a:r>
              <a:rPr lang="en-US" altLang="en-US" sz="3600" b="0" cap="none"/>
              <a:t>Wisdom:  Where is Computer Architecture Going?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13E3180D-4407-C847-902F-3FEE03A1423F}"/>
              </a:ext>
            </a:extLst>
          </p:cNvPr>
          <p:cNvSpPr>
            <a:spLocks noGrp="1" noChangeArrowheads="1"/>
          </p:cNvSpPr>
          <p:nvPr>
            <p:ph type="title"/>
          </p:nvPr>
        </p:nvSpPr>
        <p:spPr/>
        <p:txBody>
          <a:bodyPr/>
          <a:lstStyle/>
          <a:p>
            <a:r>
              <a:rPr lang="en-US" altLang="en-US"/>
              <a:t>Looking to the Future</a:t>
            </a:r>
          </a:p>
        </p:txBody>
      </p:sp>
      <p:pic>
        <p:nvPicPr>
          <p:cNvPr id="60418" name="Picture 3">
            <a:extLst>
              <a:ext uri="{FF2B5EF4-FFF2-40B4-BE49-F238E27FC236}">
                <a16:creationId xmlns:a16="http://schemas.microsoft.com/office/drawing/2014/main" id="{3BD63B36-C08E-EC4C-905B-680B7D1FC5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130300"/>
            <a:ext cx="5160963"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74DE1975-C133-954D-ABFA-C173ABA07EC4}"/>
              </a:ext>
            </a:extLst>
          </p:cNvPr>
          <p:cNvSpPr>
            <a:spLocks noGrp="1" noChangeArrowheads="1"/>
          </p:cNvSpPr>
          <p:nvPr>
            <p:ph type="title"/>
          </p:nvPr>
        </p:nvSpPr>
        <p:spPr/>
        <p:txBody>
          <a:bodyPr/>
          <a:lstStyle/>
          <a:p>
            <a:r>
              <a:rPr lang="en-US" altLang="en-US"/>
              <a:t>Power</a:t>
            </a:r>
          </a:p>
        </p:txBody>
      </p:sp>
      <p:sp>
        <p:nvSpPr>
          <p:cNvPr id="61442" name="Content Placeholder 2">
            <a:extLst>
              <a:ext uri="{FF2B5EF4-FFF2-40B4-BE49-F238E27FC236}">
                <a16:creationId xmlns:a16="http://schemas.microsoft.com/office/drawing/2014/main" id="{E5A747DB-0749-484E-B88B-8E9B61D221CC}"/>
              </a:ext>
            </a:extLst>
          </p:cNvPr>
          <p:cNvSpPr>
            <a:spLocks noGrp="1" noChangeArrowheads="1"/>
          </p:cNvSpPr>
          <p:nvPr>
            <p:ph idx="1"/>
          </p:nvPr>
        </p:nvSpPr>
        <p:spPr>
          <a:xfrm>
            <a:off x="685800" y="1130300"/>
            <a:ext cx="8001000" cy="5194300"/>
          </a:xfrm>
        </p:spPr>
        <p:txBody>
          <a:bodyPr/>
          <a:lstStyle/>
          <a:p>
            <a:r>
              <a:rPr lang="en-US" altLang="en-US" dirty="0">
                <a:solidFill>
                  <a:srgbClr val="FF0000"/>
                </a:solidFill>
              </a:rPr>
              <a:t>Old Conventional Wisdom (CW)</a:t>
            </a:r>
          </a:p>
          <a:p>
            <a:pPr lvl="1"/>
            <a:r>
              <a:rPr lang="en-US" altLang="en-US" dirty="0">
                <a:solidFill>
                  <a:srgbClr val="FF0000"/>
                </a:solidFill>
              </a:rPr>
              <a:t>Power is free, but transistors are expensive.</a:t>
            </a:r>
          </a:p>
          <a:p>
            <a:r>
              <a:rPr lang="en-US" altLang="en-US" dirty="0">
                <a:solidFill>
                  <a:srgbClr val="009051"/>
                </a:solidFill>
              </a:rPr>
              <a:t>New CW is the </a:t>
            </a:r>
            <a:r>
              <a:rPr lang="ja-JP" altLang="en-US">
                <a:solidFill>
                  <a:srgbClr val="009051"/>
                </a:solidFill>
              </a:rPr>
              <a:t>“</a:t>
            </a:r>
            <a:r>
              <a:rPr lang="en-US" altLang="ja-JP" dirty="0">
                <a:solidFill>
                  <a:srgbClr val="009051"/>
                </a:solidFill>
              </a:rPr>
              <a:t>Power Wall</a:t>
            </a:r>
            <a:r>
              <a:rPr lang="ja-JP" altLang="en-US">
                <a:solidFill>
                  <a:srgbClr val="009051"/>
                </a:solidFill>
              </a:rPr>
              <a:t>”</a:t>
            </a:r>
            <a:endParaRPr lang="en-US" altLang="ja-JP" dirty="0">
              <a:solidFill>
                <a:srgbClr val="009051"/>
              </a:solidFill>
            </a:endParaRPr>
          </a:p>
          <a:p>
            <a:pPr lvl="1"/>
            <a:r>
              <a:rPr lang="en-US" altLang="en-US" dirty="0">
                <a:solidFill>
                  <a:srgbClr val="009051"/>
                </a:solidFill>
              </a:rPr>
              <a:t>Power is expensive, but transistors are free. We can put more transistors on a chip than we have power to turn on. </a:t>
            </a:r>
          </a:p>
          <a:p>
            <a:pPr lvl="1"/>
            <a:endParaRPr lang="en-US" altLang="en-US" dirty="0"/>
          </a:p>
        </p:txBody>
      </p:sp>
      <p:pic>
        <p:nvPicPr>
          <p:cNvPr id="3" name="Picture 2">
            <a:extLst>
              <a:ext uri="{FF2B5EF4-FFF2-40B4-BE49-F238E27FC236}">
                <a16:creationId xmlns:a16="http://schemas.microsoft.com/office/drawing/2014/main" id="{26524735-8525-734F-A493-2836061CA010}"/>
              </a:ext>
            </a:extLst>
          </p:cNvPr>
          <p:cNvPicPr>
            <a:picLocks noChangeAspect="1"/>
          </p:cNvPicPr>
          <p:nvPr/>
        </p:nvPicPr>
        <p:blipFill>
          <a:blip r:embed="rId2"/>
          <a:stretch>
            <a:fillRect/>
          </a:stretch>
        </p:blipFill>
        <p:spPr>
          <a:xfrm>
            <a:off x="2171700" y="3256336"/>
            <a:ext cx="4800600" cy="339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8049569-C3F2-9544-A4A7-B8AFF55F217F}"/>
              </a:ext>
            </a:extLst>
          </p:cNvPr>
          <p:cNvSpPr>
            <a:spLocks noGrp="1" noChangeArrowheads="1"/>
          </p:cNvSpPr>
          <p:nvPr>
            <p:ph type="body" idx="1"/>
            <p:custDataLst>
              <p:tags r:id="rId1"/>
            </p:custDataLst>
          </p:nvPr>
        </p:nvSpPr>
        <p:spPr>
          <a:xfrm>
            <a:off x="454025" y="1384300"/>
            <a:ext cx="6556375" cy="5162550"/>
          </a:xfrm>
        </p:spPr>
        <p:txBody>
          <a:bodyPr/>
          <a:lstStyle/>
          <a:p>
            <a:pPr eaLnBrk="1" hangingPunct="1">
              <a:lnSpc>
                <a:spcPct val="95000"/>
              </a:lnSpc>
            </a:pPr>
            <a:r>
              <a:rPr lang="en-US" altLang="en-US" sz="2000"/>
              <a:t>A 240-Node Cluster in Five Sq. Ft.</a:t>
            </a:r>
          </a:p>
          <a:p>
            <a:pPr eaLnBrk="1" hangingPunct="1">
              <a:lnSpc>
                <a:spcPct val="95000"/>
              </a:lnSpc>
            </a:pPr>
            <a:r>
              <a:rPr lang="en-US" altLang="en-US" sz="2000"/>
              <a:t>Each Node</a:t>
            </a:r>
          </a:p>
          <a:p>
            <a:pPr lvl="1" eaLnBrk="1" hangingPunct="1">
              <a:lnSpc>
                <a:spcPct val="95000"/>
              </a:lnSpc>
            </a:pPr>
            <a:r>
              <a:rPr lang="en-US" altLang="en-US" sz="1600"/>
              <a:t>1-GHz Transmeta TM5800 CPU w/ High-Performance Code-Morphing Software running Linux 2.4.x</a:t>
            </a:r>
          </a:p>
          <a:p>
            <a:pPr lvl="1" eaLnBrk="1" hangingPunct="1">
              <a:lnSpc>
                <a:spcPct val="95000"/>
              </a:lnSpc>
            </a:pPr>
            <a:r>
              <a:rPr lang="en-US" altLang="en-US" sz="1600"/>
              <a:t>640-MB RAM, 20-GB hard disk, 100-Mb/s Ethernet</a:t>
            </a:r>
            <a:endParaRPr lang="en-US" altLang="en-US" sz="1400"/>
          </a:p>
          <a:p>
            <a:pPr eaLnBrk="1" hangingPunct="1">
              <a:lnSpc>
                <a:spcPct val="95000"/>
              </a:lnSpc>
            </a:pPr>
            <a:r>
              <a:rPr lang="en-US" altLang="en-US" sz="2000"/>
              <a:t>Total</a:t>
            </a:r>
          </a:p>
          <a:p>
            <a:pPr lvl="1" eaLnBrk="1" hangingPunct="1">
              <a:lnSpc>
                <a:spcPct val="95000"/>
              </a:lnSpc>
            </a:pPr>
            <a:r>
              <a:rPr lang="en-US" altLang="en-US" sz="1600"/>
              <a:t>240 Gflops peak (LINPACK:  101 Gflops in March 2002.)</a:t>
            </a:r>
          </a:p>
          <a:p>
            <a:pPr lvl="1" eaLnBrk="1" hangingPunct="1">
              <a:lnSpc>
                <a:spcPct val="95000"/>
              </a:lnSpc>
            </a:pPr>
            <a:r>
              <a:rPr lang="en-US" altLang="en-US" sz="1600"/>
              <a:t>150 GB of RAM</a:t>
            </a:r>
            <a:r>
              <a:rPr lang="en-US" altLang="en-US" sz="1800"/>
              <a:t>  </a:t>
            </a:r>
            <a:r>
              <a:rPr lang="en-US" altLang="en-US" sz="1400"/>
              <a:t>(expandable to 276 GB)</a:t>
            </a:r>
            <a:endParaRPr lang="en-US" altLang="en-US" sz="1800"/>
          </a:p>
          <a:p>
            <a:pPr lvl="1" eaLnBrk="1" hangingPunct="1">
              <a:lnSpc>
                <a:spcPct val="95000"/>
              </a:lnSpc>
            </a:pPr>
            <a:r>
              <a:rPr lang="en-US" altLang="en-US" sz="1600"/>
              <a:t>4.8 TB of storage</a:t>
            </a:r>
            <a:r>
              <a:rPr lang="en-US" altLang="en-US" sz="1800"/>
              <a:t> </a:t>
            </a:r>
            <a:r>
              <a:rPr lang="en-US" altLang="en-US" sz="1400"/>
              <a:t>(expandable to 38.4 TB)</a:t>
            </a:r>
          </a:p>
          <a:p>
            <a:pPr lvl="1" eaLnBrk="1" hangingPunct="1">
              <a:lnSpc>
                <a:spcPct val="95000"/>
              </a:lnSpc>
            </a:pPr>
            <a:r>
              <a:rPr lang="en-US" altLang="en-US" sz="1600" b="1" i="1"/>
              <a:t>Power Consumption:  Only 3.2 kW (diskless)</a:t>
            </a:r>
            <a:endParaRPr lang="en-US" altLang="en-US" sz="1800" b="1" i="1"/>
          </a:p>
          <a:p>
            <a:pPr eaLnBrk="1" hangingPunct="1">
              <a:lnSpc>
                <a:spcPct val="95000"/>
              </a:lnSpc>
            </a:pPr>
            <a:r>
              <a:rPr lang="en-US" altLang="en-US" sz="2000"/>
              <a:t>Reliability &amp; Availability</a:t>
            </a:r>
          </a:p>
          <a:p>
            <a:pPr lvl="1" eaLnBrk="1" hangingPunct="1">
              <a:lnSpc>
                <a:spcPct val="95000"/>
              </a:lnSpc>
            </a:pPr>
            <a:r>
              <a:rPr lang="en-US" altLang="en-US" sz="1600" b="1" i="1"/>
              <a:t>No unscheduled downtime in 24-month lifetime.</a:t>
            </a:r>
          </a:p>
          <a:p>
            <a:pPr lvl="2" eaLnBrk="1" hangingPunct="1">
              <a:lnSpc>
                <a:spcPct val="95000"/>
              </a:lnSpc>
            </a:pPr>
            <a:r>
              <a:rPr lang="en-US" altLang="en-US" sz="1600" b="1">
                <a:solidFill>
                  <a:srgbClr val="800000"/>
                </a:solidFill>
              </a:rPr>
              <a:t>Environment:  A dusty 85-90</a:t>
            </a:r>
            <a:r>
              <a:rPr lang="en-US" altLang="en-US" sz="1100" b="1">
                <a:solidFill>
                  <a:srgbClr val="800000"/>
                </a:solidFill>
              </a:rPr>
              <a:t>°</a:t>
            </a:r>
            <a:r>
              <a:rPr lang="en-US" altLang="en-US" sz="1600" b="1">
                <a:solidFill>
                  <a:srgbClr val="800000"/>
                </a:solidFill>
              </a:rPr>
              <a:t>F warehouse!</a:t>
            </a:r>
            <a:endParaRPr lang="en-US" altLang="en-US" b="1">
              <a:solidFill>
                <a:srgbClr val="800000"/>
              </a:solidFill>
            </a:endParaRPr>
          </a:p>
        </p:txBody>
      </p:sp>
      <p:sp>
        <p:nvSpPr>
          <p:cNvPr id="62466" name="Text Box 3">
            <a:extLst>
              <a:ext uri="{FF2B5EF4-FFF2-40B4-BE49-F238E27FC236}">
                <a16:creationId xmlns:a16="http://schemas.microsoft.com/office/drawing/2014/main" id="{E4BB2C2D-5188-3041-9579-F08CC62EAF7A}"/>
              </a:ext>
            </a:extLst>
          </p:cNvPr>
          <p:cNvSpPr txBox="1">
            <a:spLocks noChangeArrowheads="1"/>
          </p:cNvSpPr>
          <p:nvPr>
            <p:custDataLst>
              <p:tags r:id="rId2"/>
            </p:custDataLst>
          </p:nvPr>
        </p:nvSpPr>
        <p:spPr bwMode="auto">
          <a:xfrm>
            <a:off x="396875" y="255588"/>
            <a:ext cx="64198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kumimoji="1" lang="en-US" altLang="en-US" sz="3200" b="1" dirty="0">
                <a:solidFill>
                  <a:srgbClr val="009051"/>
                </a:solidFill>
              </a:rPr>
              <a:t>Green Destiny </a:t>
            </a:r>
            <a:r>
              <a:rPr kumimoji="1" lang="en-US" altLang="en-US" sz="3200" dirty="0"/>
              <a:t>Supercomputer</a:t>
            </a:r>
          </a:p>
          <a:p>
            <a:pPr>
              <a:spcBef>
                <a:spcPct val="0"/>
              </a:spcBef>
              <a:buFontTx/>
              <a:buNone/>
            </a:pPr>
            <a:r>
              <a:rPr kumimoji="1" lang="en-US" altLang="en-US" sz="1600" dirty="0"/>
              <a:t>(circa December 2001 – February 2002)</a:t>
            </a:r>
          </a:p>
        </p:txBody>
      </p:sp>
      <p:pic>
        <p:nvPicPr>
          <p:cNvPr id="62467" name="Picture 4" descr="Green Destiny Square">
            <a:extLst>
              <a:ext uri="{FF2B5EF4-FFF2-40B4-BE49-F238E27FC236}">
                <a16:creationId xmlns:a16="http://schemas.microsoft.com/office/drawing/2014/main" id="{67388264-5F01-E14A-B99E-AA44BE600CC1}"/>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7159625" y="76200"/>
            <a:ext cx="1938338"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AutoShape 5">
            <a:extLst>
              <a:ext uri="{FF2B5EF4-FFF2-40B4-BE49-F238E27FC236}">
                <a16:creationId xmlns:a16="http://schemas.microsoft.com/office/drawing/2014/main" id="{5DBAFFCA-A712-0941-9AB0-6D9987225253}"/>
              </a:ext>
            </a:extLst>
          </p:cNvPr>
          <p:cNvSpPr>
            <a:spLocks noChangeArrowheads="1"/>
          </p:cNvSpPr>
          <p:nvPr>
            <p:custDataLst>
              <p:tags r:id="rId4"/>
            </p:custDataLst>
          </p:nvPr>
        </p:nvSpPr>
        <p:spPr bwMode="auto">
          <a:xfrm>
            <a:off x="454025" y="5372100"/>
            <a:ext cx="6489700" cy="885825"/>
          </a:xfrm>
          <a:prstGeom prst="horizontalScroll">
            <a:avLst>
              <a:gd name="adj" fmla="val 12500"/>
            </a:avLst>
          </a:prstGeom>
          <a:solidFill>
            <a:srgbClr val="FFFF00"/>
          </a:solidFill>
          <a:ln w="9525">
            <a:solidFill>
              <a:schemeClr val="tx1"/>
            </a:solidFill>
            <a:round/>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i="1">
                <a:latin typeface="Baskerville Old Face" panose="02020602080505020303" pitchFamily="18" charset="77"/>
              </a:rPr>
              <a:t>Featured in The New York Times, BBC News, and CNN. </a:t>
            </a:r>
          </a:p>
          <a:p>
            <a:pPr algn="ctr">
              <a:spcBef>
                <a:spcPct val="0"/>
              </a:spcBef>
              <a:buFontTx/>
              <a:buNone/>
            </a:pPr>
            <a:r>
              <a:rPr lang="en-US" altLang="en-US" sz="1800" i="1">
                <a:latin typeface="Baskerville Old Face" panose="02020602080505020303" pitchFamily="18" charset="77"/>
              </a:rPr>
              <a:t>Now in the Computer History Museum.</a:t>
            </a:r>
          </a:p>
        </p:txBody>
      </p:sp>
      <p:grpSp>
        <p:nvGrpSpPr>
          <p:cNvPr id="62469" name="Group 12">
            <a:extLst>
              <a:ext uri="{FF2B5EF4-FFF2-40B4-BE49-F238E27FC236}">
                <a16:creationId xmlns:a16="http://schemas.microsoft.com/office/drawing/2014/main" id="{7A118C8D-BC02-7A48-99A3-5E93458FF067}"/>
              </a:ext>
            </a:extLst>
          </p:cNvPr>
          <p:cNvGrpSpPr>
            <a:grpSpLocks noChangeAspect="1"/>
          </p:cNvGrpSpPr>
          <p:nvPr>
            <p:custDataLst>
              <p:tags r:id="rId5"/>
            </p:custDataLst>
          </p:nvPr>
        </p:nvGrpSpPr>
        <p:grpSpPr bwMode="auto">
          <a:xfrm>
            <a:off x="5908675" y="177800"/>
            <a:ext cx="1114425" cy="920750"/>
            <a:chOff x="4798" y="129"/>
            <a:chExt cx="962" cy="795"/>
          </a:xfrm>
        </p:grpSpPr>
        <p:sp>
          <p:nvSpPr>
            <p:cNvPr id="62471" name="Rectangle 13">
              <a:extLst>
                <a:ext uri="{FF2B5EF4-FFF2-40B4-BE49-F238E27FC236}">
                  <a16:creationId xmlns:a16="http://schemas.microsoft.com/office/drawing/2014/main" id="{591DF05B-736B-2342-B8D3-FC55CFA9A6FF}"/>
                </a:ext>
              </a:extLst>
            </p:cNvPr>
            <p:cNvSpPr>
              <a:spLocks noChangeAspect="1" noChangeArrowheads="1"/>
            </p:cNvSpPr>
            <p:nvPr>
              <p:custDataLst>
                <p:tags r:id="rId7"/>
              </p:custDataLst>
            </p:nvPr>
          </p:nvSpPr>
          <p:spPr bwMode="auto">
            <a:xfrm>
              <a:off x="4800" y="129"/>
              <a:ext cx="960" cy="79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endParaRPr lang="en-US" altLang="en-US">
                <a:latin typeface="Arial" panose="020B0604020202020204" pitchFamily="34" charset="0"/>
              </a:endParaRPr>
            </a:p>
          </p:txBody>
        </p:sp>
        <p:pic>
          <p:nvPicPr>
            <p:cNvPr id="62472" name="Picture 14" descr="sss_logo_b">
              <a:extLst>
                <a:ext uri="{FF2B5EF4-FFF2-40B4-BE49-F238E27FC236}">
                  <a16:creationId xmlns:a16="http://schemas.microsoft.com/office/drawing/2014/main" id="{4A52F76D-8AEA-824E-A7A2-4133AFF3FC29}"/>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t="7928" b="7080"/>
            <a:stretch>
              <a:fillRect/>
            </a:stretch>
          </p:blipFill>
          <p:spPr bwMode="auto">
            <a:xfrm>
              <a:off x="4798" y="189"/>
              <a:ext cx="962"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52" name="AutoShape 16">
            <a:extLst>
              <a:ext uri="{FF2B5EF4-FFF2-40B4-BE49-F238E27FC236}">
                <a16:creationId xmlns:a16="http://schemas.microsoft.com/office/drawing/2014/main" id="{256AF26C-4E7D-CC41-A8B0-2C7203A3B32B}"/>
              </a:ext>
            </a:extLst>
          </p:cNvPr>
          <p:cNvSpPr>
            <a:spLocks noChangeArrowheads="1"/>
          </p:cNvSpPr>
          <p:nvPr>
            <p:custDataLst>
              <p:tags r:id="rId6"/>
            </p:custDataLst>
          </p:nvPr>
        </p:nvSpPr>
        <p:spPr bwMode="auto">
          <a:xfrm>
            <a:off x="5514975" y="3987800"/>
            <a:ext cx="3443288" cy="1049338"/>
          </a:xfrm>
          <a:prstGeom prst="wedgeRoundRectCallout">
            <a:avLst>
              <a:gd name="adj1" fmla="val -39856"/>
              <a:gd name="adj2" fmla="val -91954"/>
              <a:gd name="adj3" fmla="val 16667"/>
            </a:avLst>
          </a:prstGeom>
          <a:solidFill>
            <a:srgbClr val="FFFF00"/>
          </a:solidFill>
          <a:ln w="9525">
            <a:solidFill>
              <a:schemeClr val="tx1"/>
            </a:solidFill>
            <a:miter lim="800000"/>
            <a:headEnd/>
            <a:tailEnd/>
          </a:ln>
        </p:spPr>
        <p:txBody>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a:latin typeface="Calibri" panose="020F0502020204030204" pitchFamily="34" charset="0"/>
              </a:rPr>
              <a:t>Equivalent LINPACK to a </a:t>
            </a:r>
          </a:p>
          <a:p>
            <a:pPr algn="ctr">
              <a:spcBef>
                <a:spcPct val="0"/>
              </a:spcBef>
              <a:buFontTx/>
              <a:buNone/>
            </a:pPr>
            <a:r>
              <a:rPr lang="en-US" altLang="en-US" sz="1800">
                <a:latin typeface="Calibri" panose="020F0502020204030204" pitchFamily="34" charset="0"/>
              </a:rPr>
              <a:t>256-CPU SGI Origin 2000</a:t>
            </a:r>
          </a:p>
          <a:p>
            <a:pPr algn="ctr">
              <a:spcBef>
                <a:spcPct val="0"/>
              </a:spcBef>
              <a:buFontTx/>
              <a:buNone/>
            </a:pPr>
            <a:r>
              <a:rPr lang="en-US" altLang="en-US" sz="1800">
                <a:solidFill>
                  <a:srgbClr val="FF0000"/>
                </a:solidFill>
                <a:latin typeface="Calibri" panose="020F0502020204030204" pitchFamily="34" charset="0"/>
              </a:rPr>
              <a:t>(On the TOP500 List at the time)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52"/>
                                        </p:tgtEl>
                                        <p:attrNameLst>
                                          <p:attrName>style.visibility</p:attrName>
                                        </p:attrNameLst>
                                      </p:cBhvr>
                                      <p:to>
                                        <p:strVal val="visible"/>
                                      </p:to>
                                    </p:set>
                                    <p:animEffect transition="in" filter="dissolve">
                                      <p:cBhvr>
                                        <p:cTn id="7" dur="500"/>
                                        <p:tgtEl>
                                          <p:spTgt spid="399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8">
                                            <p:txEl>
                                              <p:pRg st="8" end="8"/>
                                            </p:txEl>
                                          </p:spTgt>
                                        </p:tgtEl>
                                        <p:attrNameLst>
                                          <p:attrName>style.visibility</p:attrName>
                                        </p:attrNameLst>
                                      </p:cBhvr>
                                      <p:to>
                                        <p:strVal val="visible"/>
                                      </p:to>
                                    </p:set>
                                    <p:animEffect transition="in" filter="dissolve">
                                      <p:cBhvr>
                                        <p:cTn id="12" dur="500"/>
                                        <p:tgtEl>
                                          <p:spTgt spid="39938">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39938">
                                            <p:txEl>
                                              <p:pRg st="9" end="9"/>
                                            </p:txEl>
                                          </p:spTgt>
                                        </p:tgtEl>
                                        <p:attrNameLst>
                                          <p:attrName>style.visibility</p:attrName>
                                        </p:attrNameLst>
                                      </p:cBhvr>
                                      <p:to>
                                        <p:strVal val="visible"/>
                                      </p:to>
                                    </p:set>
                                    <p:animEffect transition="in" filter="dissolve">
                                      <p:cBhvr>
                                        <p:cTn id="17" dur="500"/>
                                        <p:tgtEl>
                                          <p:spTgt spid="39938">
                                            <p:txEl>
                                              <p:pRg st="9" end="9"/>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9938">
                                            <p:txEl>
                                              <p:pRg st="10" end="10"/>
                                            </p:txEl>
                                          </p:spTgt>
                                        </p:tgtEl>
                                        <p:attrNameLst>
                                          <p:attrName>style.visibility</p:attrName>
                                        </p:attrNameLst>
                                      </p:cBhvr>
                                      <p:to>
                                        <p:strVal val="visible"/>
                                      </p:to>
                                    </p:set>
                                    <p:animEffect transition="in" filter="dissolve">
                                      <p:cBhvr>
                                        <p:cTn id="20" dur="500"/>
                                        <p:tgtEl>
                                          <p:spTgt spid="39938">
                                            <p:txEl>
                                              <p:pRg st="10" end="10"/>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938">
                                            <p:txEl>
                                              <p:pRg st="11" end="11"/>
                                            </p:txEl>
                                          </p:spTgt>
                                        </p:tgtEl>
                                        <p:attrNameLst>
                                          <p:attrName>style.visibility</p:attrName>
                                        </p:attrNameLst>
                                      </p:cBhvr>
                                      <p:to>
                                        <p:strVal val="visible"/>
                                      </p:to>
                                    </p:set>
                                    <p:animEffect transition="in" filter="dissolve">
                                      <p:cBhvr>
                                        <p:cTn id="23" dur="500"/>
                                        <p:tgtEl>
                                          <p:spTgt spid="39938">
                                            <p:txEl>
                                              <p:pRg st="11" end="1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9941"/>
                                        </p:tgtEl>
                                        <p:attrNameLst>
                                          <p:attrName>style.visibility</p:attrName>
                                        </p:attrNameLst>
                                      </p:cBhvr>
                                      <p:to>
                                        <p:strVal val="visible"/>
                                      </p:to>
                                    </p:set>
                                    <p:anim calcmode="lin" valueType="num">
                                      <p:cBhvr additive="base">
                                        <p:cTn id="28" dur="500" fill="hold"/>
                                        <p:tgtEl>
                                          <p:spTgt spid="39941"/>
                                        </p:tgtEl>
                                        <p:attrNameLst>
                                          <p:attrName>ppt_x</p:attrName>
                                        </p:attrNameLst>
                                      </p:cBhvr>
                                      <p:tavLst>
                                        <p:tav tm="0">
                                          <p:val>
                                            <p:strVal val="#ppt_x"/>
                                          </p:val>
                                        </p:tav>
                                        <p:tav tm="100000">
                                          <p:val>
                                            <p:strVal val="#ppt_x"/>
                                          </p:val>
                                        </p:tav>
                                      </p:tavLst>
                                    </p:anim>
                                    <p:anim calcmode="lin" valueType="num">
                                      <p:cBhvr additive="base">
                                        <p:cTn id="29"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p:bldP spid="39938" grpId="1" build="p"/>
      <p:bldP spid="39941" grpId="0" animBg="1"/>
      <p:bldP spid="399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EE0D4EF0-6770-BD42-AB84-570D3F67048F}"/>
              </a:ext>
            </a:extLst>
          </p:cNvPr>
          <p:cNvSpPr>
            <a:spLocks noGrp="1" noChangeArrowheads="1"/>
          </p:cNvSpPr>
          <p:nvPr>
            <p:ph type="title"/>
          </p:nvPr>
        </p:nvSpPr>
        <p:spPr/>
        <p:txBody>
          <a:bodyPr/>
          <a:lstStyle/>
          <a:p>
            <a:r>
              <a:rPr lang="en-US" altLang="en-US"/>
              <a:t>Technology</a:t>
            </a:r>
          </a:p>
        </p:txBody>
      </p:sp>
      <p:sp>
        <p:nvSpPr>
          <p:cNvPr id="18434" name="Content Placeholder 2">
            <a:extLst>
              <a:ext uri="{FF2B5EF4-FFF2-40B4-BE49-F238E27FC236}">
                <a16:creationId xmlns:a16="http://schemas.microsoft.com/office/drawing/2014/main" id="{C191F10F-F607-1541-B730-01F39AE64419}"/>
              </a:ext>
            </a:extLst>
          </p:cNvPr>
          <p:cNvSpPr>
            <a:spLocks noGrp="1" noChangeArrowheads="1"/>
          </p:cNvSpPr>
          <p:nvPr>
            <p:ph idx="1"/>
          </p:nvPr>
        </p:nvSpPr>
        <p:spPr/>
        <p:txBody>
          <a:bodyPr/>
          <a:lstStyle/>
          <a:p>
            <a:r>
              <a:rPr lang="en-US" altLang="en-US"/>
              <a:t>In the mid-1980s, the single-chip processor (32-bit) and the single-board computer emerged.</a:t>
            </a:r>
          </a:p>
        </p:txBody>
      </p:sp>
      <p:pic>
        <p:nvPicPr>
          <p:cNvPr id="18435" name="Picture 4">
            <a:extLst>
              <a:ext uri="{FF2B5EF4-FFF2-40B4-BE49-F238E27FC236}">
                <a16:creationId xmlns:a16="http://schemas.microsoft.com/office/drawing/2014/main" id="{97D18AF7-CACF-C548-8387-6B36EAF602BE}"/>
              </a:ext>
            </a:extLst>
          </p:cNvPr>
          <p:cNvPicPr>
            <a:picLocks noChangeAspect="1"/>
          </p:cNvPicPr>
          <p:nvPr/>
        </p:nvPicPr>
        <p:blipFill rotWithShape="1">
          <a:blip r:embed="rId2">
            <a:extLst>
              <a:ext uri="{28A0092B-C50C-407E-A947-70E740481C1C}">
                <a14:useLocalDpi xmlns:a14="http://schemas.microsoft.com/office/drawing/2010/main" val="0"/>
              </a:ext>
            </a:extLst>
          </a:blip>
          <a:srcRect l="39960" t="3469" b="3118"/>
          <a:stretch/>
        </p:blipFill>
        <p:spPr bwMode="auto">
          <a:xfrm>
            <a:off x="3858567" y="2321169"/>
            <a:ext cx="4788546" cy="376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a:extLst>
              <a:ext uri="{FF2B5EF4-FFF2-40B4-BE49-F238E27FC236}">
                <a16:creationId xmlns:a16="http://schemas.microsoft.com/office/drawing/2014/main" id="{A75F6C8F-72B1-7648-B9DF-C21A095312DF}"/>
              </a:ext>
            </a:extLst>
          </p:cNvPr>
          <p:cNvSpPr>
            <a:spLocks noChangeArrowheads="1"/>
          </p:cNvSpPr>
          <p:nvPr/>
        </p:nvSpPr>
        <p:spPr bwMode="auto">
          <a:xfrm>
            <a:off x="5511800" y="258763"/>
            <a:ext cx="3311525" cy="766762"/>
          </a:xfrm>
          <a:prstGeom prst="wedgeRoundRectCallout">
            <a:avLst>
              <a:gd name="adj1" fmla="val -37361"/>
              <a:gd name="adj2" fmla="val 94301"/>
              <a:gd name="adj3" fmla="val 16667"/>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2000"/>
              <a:t>Workstations, PCs, etc. have been riding this wave since.</a:t>
            </a:r>
          </a:p>
        </p:txBody>
      </p:sp>
      <p:sp>
        <p:nvSpPr>
          <p:cNvPr id="3" name="TextBox 2">
            <a:extLst>
              <a:ext uri="{FF2B5EF4-FFF2-40B4-BE49-F238E27FC236}">
                <a16:creationId xmlns:a16="http://schemas.microsoft.com/office/drawing/2014/main" id="{54C3C69F-8459-EA4F-AF89-D4B84B256181}"/>
              </a:ext>
            </a:extLst>
          </p:cNvPr>
          <p:cNvSpPr txBox="1"/>
          <p:nvPr/>
        </p:nvSpPr>
        <p:spPr>
          <a:xfrm>
            <a:off x="1028946" y="2427864"/>
            <a:ext cx="2829621" cy="3231654"/>
          </a:xfrm>
          <a:prstGeom prst="rect">
            <a:avLst/>
          </a:prstGeom>
          <a:noFill/>
        </p:spPr>
        <p:txBody>
          <a:bodyPr wrap="none" rtlCol="0">
            <a:spAutoFit/>
          </a:bodyPr>
          <a:lstStyle/>
          <a:p>
            <a:pPr algn="ctr"/>
            <a:r>
              <a:rPr lang="en-US" dirty="0">
                <a:solidFill>
                  <a:srgbClr val="0070C0"/>
                </a:solidFill>
                <a:latin typeface="Candara" panose="020E0502030303020204" pitchFamily="34" charset="0"/>
              </a:rPr>
              <a:t>DRAM Chip Capacity</a:t>
            </a:r>
          </a:p>
          <a:p>
            <a:pPr>
              <a:tabLst>
                <a:tab pos="339725" algn="l"/>
                <a:tab pos="2339975" algn="r"/>
                <a:tab pos="2449513" algn="r"/>
              </a:tabLst>
            </a:pPr>
            <a:r>
              <a:rPr lang="en-US" sz="2000" dirty="0">
                <a:latin typeface="Candara" panose="020E0502030303020204" pitchFamily="34" charset="0"/>
              </a:rPr>
              <a:t>	1980	64 kB</a:t>
            </a:r>
          </a:p>
          <a:p>
            <a:pPr>
              <a:tabLst>
                <a:tab pos="339725" algn="l"/>
                <a:tab pos="2339975" algn="r"/>
                <a:tab pos="2449513" algn="r"/>
              </a:tabLst>
            </a:pPr>
            <a:r>
              <a:rPr lang="en-US" sz="2000" dirty="0">
                <a:latin typeface="Candara" panose="020E0502030303020204" pitchFamily="34" charset="0"/>
              </a:rPr>
              <a:t>	1983	256 kB</a:t>
            </a:r>
          </a:p>
          <a:p>
            <a:pPr>
              <a:tabLst>
                <a:tab pos="339725" algn="l"/>
                <a:tab pos="2339975" algn="r"/>
                <a:tab pos="2449513" algn="r"/>
              </a:tabLst>
            </a:pPr>
            <a:r>
              <a:rPr lang="en-US" sz="2000" dirty="0">
                <a:latin typeface="Candara" panose="020E0502030303020204" pitchFamily="34" charset="0"/>
              </a:rPr>
              <a:t>	1986	1 MB</a:t>
            </a:r>
          </a:p>
          <a:p>
            <a:pPr>
              <a:tabLst>
                <a:tab pos="339725" algn="l"/>
                <a:tab pos="2339975" algn="r"/>
                <a:tab pos="2449513" algn="r"/>
              </a:tabLst>
            </a:pPr>
            <a:r>
              <a:rPr lang="en-US" sz="2000" dirty="0">
                <a:latin typeface="Candara" panose="020E0502030303020204" pitchFamily="34" charset="0"/>
              </a:rPr>
              <a:t>	1989	4 MB</a:t>
            </a:r>
          </a:p>
          <a:p>
            <a:pPr>
              <a:tabLst>
                <a:tab pos="339725" algn="l"/>
                <a:tab pos="2339975" algn="r"/>
                <a:tab pos="2449513" algn="r"/>
              </a:tabLst>
            </a:pPr>
            <a:r>
              <a:rPr lang="en-US" sz="2000" dirty="0">
                <a:latin typeface="Candara" panose="020E0502030303020204" pitchFamily="34" charset="0"/>
              </a:rPr>
              <a:t>	1992	16 MB</a:t>
            </a:r>
          </a:p>
          <a:p>
            <a:pPr>
              <a:tabLst>
                <a:tab pos="339725" algn="l"/>
                <a:tab pos="2339975" algn="r"/>
                <a:tab pos="2449513" algn="r"/>
              </a:tabLst>
            </a:pPr>
            <a:r>
              <a:rPr lang="en-US" sz="2000" dirty="0">
                <a:latin typeface="Candara" panose="020E0502030303020204" pitchFamily="34" charset="0"/>
              </a:rPr>
              <a:t>	1996	64 MB</a:t>
            </a:r>
          </a:p>
          <a:p>
            <a:pPr>
              <a:tabLst>
                <a:tab pos="339725" algn="l"/>
                <a:tab pos="2339975" algn="r"/>
                <a:tab pos="2449513" algn="r"/>
              </a:tabLst>
            </a:pPr>
            <a:r>
              <a:rPr lang="en-US" sz="2000" dirty="0">
                <a:latin typeface="Candara" panose="020E0502030303020204" pitchFamily="34" charset="0"/>
              </a:rPr>
              <a:t>	1999	256 MB</a:t>
            </a:r>
          </a:p>
          <a:p>
            <a:pPr>
              <a:tabLst>
                <a:tab pos="339725" algn="l"/>
                <a:tab pos="2339975" algn="r"/>
                <a:tab pos="2449513" algn="r"/>
              </a:tabLst>
            </a:pPr>
            <a:r>
              <a:rPr lang="en-US" sz="2000" dirty="0">
                <a:latin typeface="Candara" panose="020E0502030303020204" pitchFamily="34" charset="0"/>
              </a:rPr>
              <a:t>	2002	1 GB</a:t>
            </a:r>
          </a:p>
          <a:p>
            <a:pPr>
              <a:tabLst>
                <a:tab pos="339725" algn="l"/>
                <a:tab pos="2339975" algn="r"/>
                <a:tab pos="2449513" algn="r"/>
              </a:tabLst>
            </a:pPr>
            <a:r>
              <a:rPr lang="en-US" sz="2000" dirty="0">
                <a:latin typeface="Candara" panose="020E0502030303020204" pitchFamily="34" charset="0"/>
              </a:rPr>
              <a:t>	2005	4 GB</a:t>
            </a:r>
            <a:endParaRPr lang="en-US" dirty="0">
              <a:latin typeface="Candara" panose="020E05020303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3" name="Group 6">
            <a:extLst>
              <a:ext uri="{FF2B5EF4-FFF2-40B4-BE49-F238E27FC236}">
                <a16:creationId xmlns:a16="http://schemas.microsoft.com/office/drawing/2014/main" id="{3382CB13-BF0A-0F48-957C-495A101F2A87}"/>
              </a:ext>
            </a:extLst>
          </p:cNvPr>
          <p:cNvGrpSpPr>
            <a:grpSpLocks/>
          </p:cNvGrpSpPr>
          <p:nvPr>
            <p:custDataLst>
              <p:tags r:id="rId1"/>
            </p:custDataLst>
          </p:nvPr>
        </p:nvGrpSpPr>
        <p:grpSpPr bwMode="auto">
          <a:xfrm>
            <a:off x="-157163" y="0"/>
            <a:ext cx="9301163" cy="6875463"/>
            <a:chOff x="-99" y="0"/>
            <a:chExt cx="5859" cy="4331"/>
          </a:xfrm>
        </p:grpSpPr>
        <p:sp>
          <p:nvSpPr>
            <p:cNvPr id="64514" name="Rectangle 7">
              <a:extLst>
                <a:ext uri="{FF2B5EF4-FFF2-40B4-BE49-F238E27FC236}">
                  <a16:creationId xmlns:a16="http://schemas.microsoft.com/office/drawing/2014/main" id="{C36EF9B7-1601-4C49-AEB4-A1D966289025}"/>
                </a:ext>
              </a:extLst>
            </p:cNvPr>
            <p:cNvSpPr>
              <a:spLocks noChangeArrowheads="1"/>
            </p:cNvSpPr>
            <p:nvPr>
              <p:custDataLst>
                <p:tags r:id="rId2"/>
              </p:custDataLst>
            </p:nvPr>
          </p:nvSpPr>
          <p:spPr bwMode="auto">
            <a:xfrm>
              <a:off x="0" y="0"/>
              <a:ext cx="5760" cy="432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pic>
          <p:nvPicPr>
            <p:cNvPr id="64515" name="Picture 8" descr="TaleOfTwoClusters">
              <a:extLst>
                <a:ext uri="{FF2B5EF4-FFF2-40B4-BE49-F238E27FC236}">
                  <a16:creationId xmlns:a16="http://schemas.microsoft.com/office/drawing/2014/main" id="{1D096884-8522-AF43-8649-36C66EFC7DA9}"/>
                </a:ext>
              </a:extLst>
            </p:cNvPr>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l="1099" t="4697" r="1430" b="7225"/>
            <a:stretch>
              <a:fillRect/>
            </a:stretch>
          </p:blipFill>
          <p:spPr bwMode="auto">
            <a:xfrm>
              <a:off x="335" y="214"/>
              <a:ext cx="4827" cy="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9">
              <a:extLst>
                <a:ext uri="{FF2B5EF4-FFF2-40B4-BE49-F238E27FC236}">
                  <a16:creationId xmlns:a16="http://schemas.microsoft.com/office/drawing/2014/main" id="{500C557B-1055-0842-86D0-C39F7DC7BBC1}"/>
                </a:ext>
              </a:extLst>
            </p:cNvPr>
            <p:cNvSpPr txBox="1">
              <a:spLocks noChangeAspect="1" noChangeArrowheads="1"/>
            </p:cNvSpPr>
            <p:nvPr>
              <p:custDataLst>
                <p:tags r:id="rId4"/>
              </p:custDataLst>
            </p:nvPr>
          </p:nvSpPr>
          <p:spPr bwMode="auto">
            <a:xfrm>
              <a:off x="403" y="41"/>
              <a:ext cx="479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000">
                  <a:solidFill>
                    <a:schemeClr val="bg1"/>
                  </a:solidFill>
                  <a:latin typeface="Copperplate Gothic Light" panose="020E0507020206020404" pitchFamily="34" charset="77"/>
                </a:rPr>
                <a:t>Green Destiny:  Low-Power Supercomputer</a:t>
              </a:r>
            </a:p>
          </p:txBody>
        </p:sp>
        <p:sp>
          <p:nvSpPr>
            <p:cNvPr id="64517" name="Text Box 10">
              <a:extLst>
                <a:ext uri="{FF2B5EF4-FFF2-40B4-BE49-F238E27FC236}">
                  <a16:creationId xmlns:a16="http://schemas.microsoft.com/office/drawing/2014/main" id="{10F24AB6-5203-5745-97E2-F07534C663A6}"/>
                </a:ext>
              </a:extLst>
            </p:cNvPr>
            <p:cNvSpPr txBox="1">
              <a:spLocks noChangeAspect="1" noChangeArrowheads="1"/>
            </p:cNvSpPr>
            <p:nvPr>
              <p:custDataLst>
                <p:tags r:id="rId5"/>
              </p:custDataLst>
            </p:nvPr>
          </p:nvSpPr>
          <p:spPr bwMode="auto">
            <a:xfrm>
              <a:off x="-99" y="4069"/>
              <a:ext cx="569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000">
                  <a:solidFill>
                    <a:schemeClr val="bg1"/>
                  </a:solidFill>
                  <a:latin typeface="Copperplate Gothic Light" panose="020E0507020206020404" pitchFamily="34" charset="77"/>
                </a:rPr>
                <a:t>Green Destiny </a:t>
              </a:r>
              <a:r>
                <a:rPr lang="ja-JP" altLang="en-US" sz="2000">
                  <a:solidFill>
                    <a:schemeClr val="bg1"/>
                  </a:solidFill>
                  <a:latin typeface="Copperplate Gothic Light" panose="020E0507020206020404" pitchFamily="34" charset="77"/>
                </a:rPr>
                <a:t>“</a:t>
              </a:r>
              <a:r>
                <a:rPr lang="en-US" altLang="ja-JP" sz="2000">
                  <a:solidFill>
                    <a:schemeClr val="bg1"/>
                  </a:solidFill>
                  <a:latin typeface="Copperplate Gothic Light" panose="020E0507020206020404" pitchFamily="34" charset="77"/>
                </a:rPr>
                <a:t>Imitation</a:t>
              </a:r>
              <a:r>
                <a:rPr lang="ja-JP" altLang="en-US" sz="2000">
                  <a:solidFill>
                    <a:schemeClr val="bg1"/>
                  </a:solidFill>
                  <a:latin typeface="Copperplate Gothic Light" panose="020E0507020206020404" pitchFamily="34" charset="77"/>
                </a:rPr>
                <a:t>”</a:t>
              </a:r>
              <a:r>
                <a:rPr lang="en-US" altLang="ja-JP" sz="2000">
                  <a:solidFill>
                    <a:schemeClr val="bg1"/>
                  </a:solidFill>
                  <a:latin typeface="Copperplate Gothic Light" panose="020E0507020206020404" pitchFamily="34" charset="77"/>
                </a:rPr>
                <a:t>:  Traditional Supercomputer</a:t>
              </a:r>
              <a:endParaRPr lang="en-US" altLang="en-US" sz="2000">
                <a:solidFill>
                  <a:schemeClr val="bg1"/>
                </a:solidFill>
                <a:latin typeface="Copperplate Gothic Light" panose="020E0507020206020404" pitchFamily="34" charset="77"/>
              </a:endParaRPr>
            </a:p>
          </p:txBody>
        </p:sp>
        <p:pic>
          <p:nvPicPr>
            <p:cNvPr id="64518" name="Picture 11" descr="CPU Thermal Image">
              <a:extLst>
                <a:ext uri="{FF2B5EF4-FFF2-40B4-BE49-F238E27FC236}">
                  <a16:creationId xmlns:a16="http://schemas.microsoft.com/office/drawing/2014/main" id="{0EF0DD09-EC26-1249-B913-2B9F890B6D90}"/>
                </a:ext>
              </a:extLst>
            </p:cNvPr>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5015" y="1521"/>
              <a:ext cx="544"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12">
              <a:extLst>
                <a:ext uri="{FF2B5EF4-FFF2-40B4-BE49-F238E27FC236}">
                  <a16:creationId xmlns:a16="http://schemas.microsoft.com/office/drawing/2014/main" id="{7544303C-965D-5A41-B4A1-6C4B26614411}"/>
                </a:ext>
              </a:extLst>
            </p:cNvPr>
            <p:cNvSpPr>
              <a:spLocks noChangeArrowheads="1"/>
            </p:cNvSpPr>
            <p:nvPr>
              <p:custDataLst>
                <p:tags r:id="rId7"/>
              </p:custDataLst>
            </p:nvPr>
          </p:nvSpPr>
          <p:spPr bwMode="auto">
            <a:xfrm>
              <a:off x="503" y="288"/>
              <a:ext cx="4464" cy="189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0" name="Rectangle 13">
              <a:extLst>
                <a:ext uri="{FF2B5EF4-FFF2-40B4-BE49-F238E27FC236}">
                  <a16:creationId xmlns:a16="http://schemas.microsoft.com/office/drawing/2014/main" id="{E887FAA9-AC2F-FA41-8C06-3EB5EFD30929}"/>
                </a:ext>
              </a:extLst>
            </p:cNvPr>
            <p:cNvSpPr>
              <a:spLocks noChangeArrowheads="1"/>
            </p:cNvSpPr>
            <p:nvPr>
              <p:custDataLst>
                <p:tags r:id="rId8"/>
              </p:custDataLst>
            </p:nvPr>
          </p:nvSpPr>
          <p:spPr bwMode="auto">
            <a:xfrm>
              <a:off x="503" y="2184"/>
              <a:ext cx="4464" cy="189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1" name="Rectangle 14">
              <a:extLst>
                <a:ext uri="{FF2B5EF4-FFF2-40B4-BE49-F238E27FC236}">
                  <a16:creationId xmlns:a16="http://schemas.microsoft.com/office/drawing/2014/main" id="{2FB62012-ABA0-6F4E-803E-869BC05E6213}"/>
                </a:ext>
              </a:extLst>
            </p:cNvPr>
            <p:cNvSpPr>
              <a:spLocks noChangeArrowheads="1"/>
            </p:cNvSpPr>
            <p:nvPr>
              <p:custDataLst>
                <p:tags r:id="rId9"/>
              </p:custDataLst>
            </p:nvPr>
          </p:nvSpPr>
          <p:spPr bwMode="auto">
            <a:xfrm>
              <a:off x="1074" y="2134"/>
              <a:ext cx="3360" cy="7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2" name="Text Box 15">
              <a:extLst>
                <a:ext uri="{FF2B5EF4-FFF2-40B4-BE49-F238E27FC236}">
                  <a16:creationId xmlns:a16="http://schemas.microsoft.com/office/drawing/2014/main" id="{2AF3B17E-1B0F-924C-A09C-105CF43D3FBD}"/>
                </a:ext>
              </a:extLst>
            </p:cNvPr>
            <p:cNvSpPr txBox="1">
              <a:spLocks noChangeAspect="1" noChangeArrowheads="1"/>
            </p:cNvSpPr>
            <p:nvPr>
              <p:custDataLst>
                <p:tags r:id="rId10"/>
              </p:custDataLst>
            </p:nvPr>
          </p:nvSpPr>
          <p:spPr bwMode="auto">
            <a:xfrm>
              <a:off x="1077" y="2016"/>
              <a:ext cx="336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a:solidFill>
                    <a:schemeClr val="bg1"/>
                  </a:solidFill>
                  <a:latin typeface="Comic Sans MS" panose="030F0902030302020204" pitchFamily="66" charset="0"/>
                </a:rPr>
                <a:t>Only Difference? The Processors</a:t>
              </a:r>
            </a:p>
          </p:txBody>
        </p:sp>
        <p:sp>
          <p:nvSpPr>
            <p:cNvPr id="64523" name="Rectangle 16">
              <a:extLst>
                <a:ext uri="{FF2B5EF4-FFF2-40B4-BE49-F238E27FC236}">
                  <a16:creationId xmlns:a16="http://schemas.microsoft.com/office/drawing/2014/main" id="{1A4BA96B-6D10-EB43-82C9-0903E9F19834}"/>
                </a:ext>
              </a:extLst>
            </p:cNvPr>
            <p:cNvSpPr>
              <a:spLocks noChangeArrowheads="1"/>
            </p:cNvSpPr>
            <p:nvPr>
              <p:custDataLst>
                <p:tags r:id="rId11"/>
              </p:custDataLst>
            </p:nvPr>
          </p:nvSpPr>
          <p:spPr bwMode="auto">
            <a:xfrm>
              <a:off x="5015" y="3890"/>
              <a:ext cx="730" cy="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200" dirty="0">
                  <a:solidFill>
                    <a:schemeClr val="bg1"/>
                  </a:solidFill>
                  <a:latin typeface="Comic Sans MS" panose="030F0902030302020204" pitchFamily="66" charset="0"/>
                </a:rPr>
                <a:t>March 2007</a:t>
              </a: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5A61C157-AA30-AC43-91A8-F65D7C596F4D}"/>
              </a:ext>
            </a:extLst>
          </p:cNvPr>
          <p:cNvSpPr>
            <a:spLocks noGrp="1" noChangeArrowheads="1"/>
          </p:cNvSpPr>
          <p:nvPr>
            <p:ph type="title"/>
          </p:nvPr>
        </p:nvSpPr>
        <p:spPr/>
        <p:txBody>
          <a:bodyPr/>
          <a:lstStyle/>
          <a:p>
            <a:r>
              <a:rPr lang="en-US" altLang="en-US"/>
              <a:t>Compute vs. Memory</a:t>
            </a:r>
          </a:p>
        </p:txBody>
      </p:sp>
      <p:sp>
        <p:nvSpPr>
          <p:cNvPr id="66562" name="Content Placeholder 2">
            <a:extLst>
              <a:ext uri="{FF2B5EF4-FFF2-40B4-BE49-F238E27FC236}">
                <a16:creationId xmlns:a16="http://schemas.microsoft.com/office/drawing/2014/main" id="{A94EF915-36CF-4C49-9258-D4A77A9B16AC}"/>
              </a:ext>
            </a:extLst>
          </p:cNvPr>
          <p:cNvSpPr>
            <a:spLocks noGrp="1" noChangeArrowheads="1"/>
          </p:cNvSpPr>
          <p:nvPr>
            <p:ph idx="1"/>
          </p:nvPr>
        </p:nvSpPr>
        <p:spPr>
          <a:xfrm>
            <a:off x="685800" y="1219200"/>
            <a:ext cx="7874000" cy="5105400"/>
          </a:xfrm>
        </p:spPr>
        <p:txBody>
          <a:bodyPr/>
          <a:lstStyle/>
          <a:p>
            <a:r>
              <a:rPr lang="en-US" altLang="en-US" dirty="0">
                <a:solidFill>
                  <a:srgbClr val="FF0000"/>
                </a:solidFill>
              </a:rPr>
              <a:t>Old CW</a:t>
            </a:r>
          </a:p>
          <a:p>
            <a:pPr lvl="1"/>
            <a:r>
              <a:rPr lang="en-US" altLang="en-US" dirty="0">
                <a:solidFill>
                  <a:srgbClr val="FF0000"/>
                </a:solidFill>
              </a:rPr>
              <a:t>Multiply is slow, but load and store from/to memory is fast.</a:t>
            </a:r>
          </a:p>
          <a:p>
            <a:r>
              <a:rPr lang="en-US" altLang="en-US" dirty="0">
                <a:solidFill>
                  <a:srgbClr val="009051"/>
                </a:solidFill>
              </a:rPr>
              <a:t>New CW</a:t>
            </a:r>
          </a:p>
          <a:p>
            <a:pPr lvl="1"/>
            <a:r>
              <a:rPr lang="en-US" altLang="en-US" dirty="0">
                <a:solidFill>
                  <a:srgbClr val="009051"/>
                </a:solidFill>
              </a:rPr>
              <a:t>The Memory Wall.</a:t>
            </a:r>
          </a:p>
          <a:p>
            <a:pPr lvl="1"/>
            <a:r>
              <a:rPr lang="en-US" altLang="en-US" dirty="0">
                <a:solidFill>
                  <a:srgbClr val="009051"/>
                </a:solidFill>
              </a:rPr>
              <a:t>Load and store is slow, but multiply is fast. </a:t>
            </a:r>
          </a:p>
          <a:p>
            <a:pPr lvl="2"/>
            <a:r>
              <a:rPr lang="en-US" altLang="en-US" dirty="0">
                <a:solidFill>
                  <a:srgbClr val="009051"/>
                </a:solidFill>
              </a:rPr>
              <a:t>Modern microprocessors can take 100 clock cycles to access dynamic random-access memory (DRAM), but even floating-point multiplies may take only four clock cycles.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EEE5D95-767B-D145-8FA2-15112DD87509}"/>
              </a:ext>
            </a:extLst>
          </p:cNvPr>
          <p:cNvSpPr>
            <a:spLocks noGrp="1" noChangeArrowheads="1"/>
          </p:cNvSpPr>
          <p:nvPr>
            <p:ph type="title"/>
          </p:nvPr>
        </p:nvSpPr>
        <p:spPr/>
        <p:txBody>
          <a:bodyPr/>
          <a:lstStyle/>
          <a:p>
            <a:r>
              <a:rPr lang="en-US" altLang="en-US"/>
              <a:t>Evolution of Computation</a:t>
            </a:r>
          </a:p>
        </p:txBody>
      </p:sp>
      <p:sp>
        <p:nvSpPr>
          <p:cNvPr id="68610" name="Content Placeholder 2">
            <a:extLst>
              <a:ext uri="{FF2B5EF4-FFF2-40B4-BE49-F238E27FC236}">
                <a16:creationId xmlns:a16="http://schemas.microsoft.com/office/drawing/2014/main" id="{C754C348-F57D-2C41-A2CD-8B4852E98467}"/>
              </a:ext>
            </a:extLst>
          </p:cNvPr>
          <p:cNvSpPr>
            <a:spLocks noGrp="1" noChangeArrowheads="1"/>
          </p:cNvSpPr>
          <p:nvPr>
            <p:ph idx="1"/>
          </p:nvPr>
        </p:nvSpPr>
        <p:spPr/>
        <p:txBody>
          <a:bodyPr/>
          <a:lstStyle/>
          <a:p>
            <a:r>
              <a:rPr lang="en-US" altLang="en-US"/>
              <a:t>20 years ago:  computation expensive, wires free</a:t>
            </a:r>
          </a:p>
          <a:p>
            <a:pPr lvl="1"/>
            <a:r>
              <a:rPr lang="en-US" altLang="en-US"/>
              <a:t>To first order:  ignore wire delay</a:t>
            </a:r>
          </a:p>
          <a:p>
            <a:r>
              <a:rPr lang="en-US" altLang="en-US"/>
              <a:t>Light moves 1 foot/ns in vacuum</a:t>
            </a:r>
          </a:p>
          <a:p>
            <a:pPr lvl="1"/>
            <a:r>
              <a:rPr lang="en-US" altLang="en-US"/>
              <a:t>Wires are also getting thinner</a:t>
            </a:r>
          </a:p>
          <a:p>
            <a:pPr lvl="1"/>
            <a:r>
              <a:rPr lang="en-US" altLang="en-US" i="1"/>
              <a:t>Wire delay now significant even on chip!</a:t>
            </a:r>
          </a:p>
          <a:p>
            <a:r>
              <a:rPr lang="en-US" altLang="en-US"/>
              <a:t>Moore’</a:t>
            </a:r>
            <a:r>
              <a:rPr lang="en-US" altLang="ja-JP"/>
              <a:t>s Law implies</a:t>
            </a:r>
          </a:p>
          <a:p>
            <a:pPr lvl="1"/>
            <a:r>
              <a:rPr lang="en-US" altLang="en-US"/>
              <a:t>Computation gets cheaper</a:t>
            </a:r>
          </a:p>
          <a:p>
            <a:pPr lvl="1"/>
            <a:r>
              <a:rPr lang="en-US" altLang="en-US"/>
              <a:t>Speed of light doesn’</a:t>
            </a:r>
            <a:r>
              <a:rPr lang="en-US" altLang="ja-JP"/>
              <a:t>t change</a:t>
            </a:r>
          </a:p>
          <a:p>
            <a:pPr lvl="1"/>
            <a:r>
              <a:rPr lang="en-US" altLang="en-US"/>
              <a:t>Compute don’</a:t>
            </a:r>
            <a:r>
              <a:rPr lang="en-US" altLang="ja-JP"/>
              <a:t>t communicate!</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B14DA11D-4A88-C841-AD6D-FE8C693819C9}"/>
              </a:ext>
            </a:extLst>
          </p:cNvPr>
          <p:cNvSpPr>
            <a:spLocks noGrp="1" noChangeArrowheads="1"/>
          </p:cNvSpPr>
          <p:nvPr>
            <p:ph type="title"/>
          </p:nvPr>
        </p:nvSpPr>
        <p:spPr>
          <a:xfrm>
            <a:off x="558800" y="346075"/>
            <a:ext cx="7772400" cy="762000"/>
          </a:xfrm>
        </p:spPr>
        <p:txBody>
          <a:bodyPr/>
          <a:lstStyle/>
          <a:p>
            <a:r>
              <a:rPr lang="en-US" altLang="en-US"/>
              <a:t>Intel Finally </a:t>
            </a:r>
            <a:r>
              <a:rPr lang="ja-JP" altLang="en-US"/>
              <a:t>“</a:t>
            </a:r>
            <a:r>
              <a:rPr lang="en-US" altLang="ja-JP"/>
              <a:t>Gets It</a:t>
            </a:r>
            <a:r>
              <a:rPr lang="ja-JP" altLang="en-US"/>
              <a:t>”</a:t>
            </a:r>
            <a:r>
              <a:rPr lang="en-US" altLang="ja-JP"/>
              <a:t> …</a:t>
            </a:r>
            <a:endParaRPr lang="en-US" altLang="en-US"/>
          </a:p>
        </p:txBody>
      </p:sp>
      <p:sp>
        <p:nvSpPr>
          <p:cNvPr id="69634" name="Content Placeholder 2">
            <a:extLst>
              <a:ext uri="{FF2B5EF4-FFF2-40B4-BE49-F238E27FC236}">
                <a16:creationId xmlns:a16="http://schemas.microsoft.com/office/drawing/2014/main" id="{F590C9AF-EEA2-634B-9898-A1BF1ACD8E8E}"/>
              </a:ext>
            </a:extLst>
          </p:cNvPr>
          <p:cNvSpPr>
            <a:spLocks noGrp="1" noChangeArrowheads="1"/>
          </p:cNvSpPr>
          <p:nvPr>
            <p:ph idx="1"/>
          </p:nvPr>
        </p:nvSpPr>
        <p:spPr>
          <a:xfrm>
            <a:off x="558800" y="1203325"/>
            <a:ext cx="7772400" cy="5095875"/>
          </a:xfrm>
        </p:spPr>
        <p:txBody>
          <a:bodyPr/>
          <a:lstStyle/>
          <a:p>
            <a:pPr>
              <a:buFontTx/>
              <a:buNone/>
            </a:pPr>
            <a:r>
              <a:rPr lang="en-US" altLang="en-US" dirty="0"/>
              <a:t>Intel Developer Forum, September 2004</a:t>
            </a:r>
          </a:p>
          <a:p>
            <a:r>
              <a:rPr lang="ja-JP" altLang="en-US"/>
              <a:t>“</a:t>
            </a:r>
            <a:r>
              <a:rPr lang="en-US" altLang="ja-JP" dirty="0"/>
              <a:t>What Intel announced at this IDF was no less than a total rethinking of their approach to microprocessors.</a:t>
            </a:r>
            <a:r>
              <a:rPr lang="ja-JP" altLang="en-US"/>
              <a:t>”</a:t>
            </a:r>
            <a:endParaRPr lang="en-US" altLang="ja-JP" dirty="0"/>
          </a:p>
          <a:p>
            <a:r>
              <a:rPr lang="en-US" altLang="en-US" dirty="0"/>
              <a:t>Performance improvement from Moore’</a:t>
            </a:r>
            <a:r>
              <a:rPr lang="en-US" altLang="ja-JP" dirty="0"/>
              <a:t>s Law performance scaling will come </a:t>
            </a:r>
            <a:r>
              <a:rPr lang="en-US" altLang="ja-JP" i="1" dirty="0"/>
              <a:t>not </a:t>
            </a:r>
            <a:r>
              <a:rPr lang="en-US" altLang="ja-JP" dirty="0"/>
              <a:t>from increases not in MHz ratings but in machine width.</a:t>
            </a:r>
          </a:p>
          <a:p>
            <a:pPr lvl="1"/>
            <a:r>
              <a:rPr lang="en-US" altLang="en-US" dirty="0"/>
              <a:t>Power wall</a:t>
            </a:r>
          </a:p>
          <a:p>
            <a:pPr lvl="1"/>
            <a:r>
              <a:rPr lang="en-US" altLang="en-US" dirty="0"/>
              <a:t>Threading</a:t>
            </a:r>
          </a:p>
          <a:p>
            <a:pPr lvl="1"/>
            <a:r>
              <a:rPr lang="en-US" altLang="en-US" dirty="0"/>
              <a:t>MIPS/watt instead of MIPS</a:t>
            </a:r>
          </a:p>
          <a:p>
            <a:r>
              <a:rPr lang="en-US" altLang="en-US" dirty="0"/>
              <a:t>Datasets are growing in size and so are the network pipes that connect those datasets.</a:t>
            </a:r>
          </a:p>
          <a:p>
            <a:pPr lvl="1"/>
            <a:r>
              <a:rPr lang="en-US" altLang="en-US" dirty="0"/>
              <a:t>Intel claimed </a:t>
            </a:r>
            <a:r>
              <a:rPr lang="ja-JP" altLang="en-US"/>
              <a:t>“</a:t>
            </a:r>
            <a:r>
              <a:rPr lang="en-US" altLang="ja-JP" dirty="0"/>
              <a:t>doubling of digital data every 18 months</a:t>
            </a:r>
            <a:r>
              <a:rPr lang="ja-JP" altLang="en-US"/>
              <a:t>”</a:t>
            </a:r>
            <a:endParaRPr lang="en-US" altLang="ja-JP" dirty="0"/>
          </a:p>
          <a:p>
            <a:pPr lvl="1"/>
            <a:r>
              <a:rPr lang="en-US" altLang="en-US" dirty="0"/>
              <a:t>More integration?</a:t>
            </a:r>
          </a:p>
        </p:txBody>
      </p:sp>
      <p:sp>
        <p:nvSpPr>
          <p:cNvPr id="69635" name="Rectangle 3">
            <a:extLst>
              <a:ext uri="{FF2B5EF4-FFF2-40B4-BE49-F238E27FC236}">
                <a16:creationId xmlns:a16="http://schemas.microsoft.com/office/drawing/2014/main" id="{F2D73520-D41D-A146-85A8-A0BFB175D14A}"/>
              </a:ext>
            </a:extLst>
          </p:cNvPr>
          <p:cNvSpPr>
            <a:spLocks noChangeArrowheads="1"/>
          </p:cNvSpPr>
          <p:nvPr/>
        </p:nvSpPr>
        <p:spPr bwMode="auto">
          <a:xfrm>
            <a:off x="4724400" y="3825875"/>
            <a:ext cx="425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000"/>
              <a:t>http://arstechnica.com/articles/paedia/cpu/intel-future.ars/1</a:t>
            </a:r>
          </a:p>
        </p:txBody>
      </p:sp>
      <p:pic>
        <p:nvPicPr>
          <p:cNvPr id="6" name="Picture 2">
            <a:extLst>
              <a:ext uri="{FF2B5EF4-FFF2-40B4-BE49-F238E27FC236}">
                <a16:creationId xmlns:a16="http://schemas.microsoft.com/office/drawing/2014/main" id="{E3583F07-AE54-124E-B0FF-7C9B848C8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869" y="-30245"/>
            <a:ext cx="1865131" cy="185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710A03B7-78A7-F84C-ACDE-FDDE652AA962}"/>
              </a:ext>
            </a:extLst>
          </p:cNvPr>
          <p:cNvSpPr>
            <a:spLocks noGrp="1" noChangeArrowheads="1"/>
          </p:cNvSpPr>
          <p:nvPr>
            <p:ph type="title"/>
          </p:nvPr>
        </p:nvSpPr>
        <p:spPr/>
        <p:txBody>
          <a:bodyPr/>
          <a:lstStyle/>
          <a:p>
            <a:r>
              <a:rPr lang="en-US" altLang="en-US"/>
              <a:t>Instruction Level</a:t>
            </a:r>
          </a:p>
        </p:txBody>
      </p:sp>
      <p:sp>
        <p:nvSpPr>
          <p:cNvPr id="70658" name="Content Placeholder 2">
            <a:extLst>
              <a:ext uri="{FF2B5EF4-FFF2-40B4-BE49-F238E27FC236}">
                <a16:creationId xmlns:a16="http://schemas.microsoft.com/office/drawing/2014/main" id="{5AB29435-2A5A-0143-B9F7-36F627A4A197}"/>
              </a:ext>
            </a:extLst>
          </p:cNvPr>
          <p:cNvSpPr>
            <a:spLocks noGrp="1" noChangeArrowheads="1"/>
          </p:cNvSpPr>
          <p:nvPr>
            <p:ph idx="1"/>
          </p:nvPr>
        </p:nvSpPr>
        <p:spPr/>
        <p:txBody>
          <a:bodyPr/>
          <a:lstStyle/>
          <a:p>
            <a:r>
              <a:rPr lang="en-US" altLang="en-US">
                <a:solidFill>
                  <a:srgbClr val="FF0000"/>
                </a:solidFill>
              </a:rPr>
              <a:t>Old CW: We can reveal more instruction-level parallelism (ILP) via compilers and architecture innovation. </a:t>
            </a:r>
          </a:p>
          <a:p>
            <a:pPr lvl="1"/>
            <a:r>
              <a:rPr lang="en-US" altLang="en-US"/>
              <a:t>Examples from the past include branch prediction, out-of-order execution, speculation, and Very Long Instruction Word (VLIW) systems. </a:t>
            </a:r>
          </a:p>
          <a:p>
            <a:pPr lvl="1"/>
            <a:r>
              <a:rPr lang="en-US" altLang="en-US"/>
              <a:t>This CW will be approximately the first 5 weeks of the semester.</a:t>
            </a:r>
          </a:p>
          <a:p>
            <a:r>
              <a:rPr lang="en-US" altLang="en-US">
                <a:solidFill>
                  <a:srgbClr val="00B050"/>
                </a:solidFill>
              </a:rPr>
              <a:t>New CW is the </a:t>
            </a:r>
            <a:r>
              <a:rPr lang="ja-JP" altLang="en-US">
                <a:solidFill>
                  <a:srgbClr val="00B050"/>
                </a:solidFill>
              </a:rPr>
              <a:t>“</a:t>
            </a:r>
            <a:r>
              <a:rPr lang="en-US" altLang="ja-JP">
                <a:solidFill>
                  <a:srgbClr val="00B050"/>
                </a:solidFill>
              </a:rPr>
              <a:t>ILP wall</a:t>
            </a:r>
            <a:r>
              <a:rPr lang="ja-JP" altLang="en-US">
                <a:solidFill>
                  <a:srgbClr val="00B050"/>
                </a:solidFill>
              </a:rPr>
              <a:t>”</a:t>
            </a:r>
            <a:r>
              <a:rPr lang="en-US" altLang="ja-JP">
                <a:solidFill>
                  <a:srgbClr val="00B050"/>
                </a:solidFill>
              </a:rPr>
              <a:t>: There are diminishing returns on finding more ILP. </a:t>
            </a:r>
            <a:endParaRPr lang="en-US" altLang="en-US">
              <a:solidFill>
                <a:srgbClr val="00B050"/>
              </a:solidFill>
            </a:endParaRPr>
          </a:p>
        </p:txBody>
      </p:sp>
      <p:pic>
        <p:nvPicPr>
          <p:cNvPr id="5" name="Picture 2">
            <a:extLst>
              <a:ext uri="{FF2B5EF4-FFF2-40B4-BE49-F238E27FC236}">
                <a16:creationId xmlns:a16="http://schemas.microsoft.com/office/drawing/2014/main" id="{1A9E8FB2-1F5D-654A-9210-CA090B616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474" y="3886201"/>
            <a:ext cx="298152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2">
            <a:extLst>
              <a:ext uri="{FF2B5EF4-FFF2-40B4-BE49-F238E27FC236}">
                <a16:creationId xmlns:a16="http://schemas.microsoft.com/office/drawing/2014/main" id="{F02C0B13-2B0B-7541-8A79-384188F0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687388"/>
            <a:ext cx="5838825"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2" name="Text Box 5">
            <a:extLst>
              <a:ext uri="{FF2B5EF4-FFF2-40B4-BE49-F238E27FC236}">
                <a16:creationId xmlns:a16="http://schemas.microsoft.com/office/drawing/2014/main" id="{C07FCD41-7C3C-A14F-95F2-6BE45101C4D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a:solidFill>
                  <a:srgbClr val="0066FF"/>
                </a:solidFill>
                <a:latin typeface="Arial" panose="020B0604020202020204" pitchFamily="34" charset="0"/>
              </a:rPr>
              <a:t>Trends </a:t>
            </a:r>
          </a:p>
        </p:txBody>
      </p:sp>
      <p:cxnSp>
        <p:nvCxnSpPr>
          <p:cNvPr id="71683" name="Straight Arrow Connector 4">
            <a:extLst>
              <a:ext uri="{FF2B5EF4-FFF2-40B4-BE49-F238E27FC236}">
                <a16:creationId xmlns:a16="http://schemas.microsoft.com/office/drawing/2014/main" id="{9B57B3E6-7F44-1048-9A7F-3F6AD7CD844A}"/>
              </a:ext>
            </a:extLst>
          </p:cNvPr>
          <p:cNvCxnSpPr>
            <a:cxnSpLocks noChangeShapeType="1"/>
          </p:cNvCxnSpPr>
          <p:nvPr/>
        </p:nvCxnSpPr>
        <p:spPr bwMode="auto">
          <a:xfrm rot="10800000" flipV="1">
            <a:off x="7048500" y="4572000"/>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1684" name="TextBox 6">
            <a:extLst>
              <a:ext uri="{FF2B5EF4-FFF2-40B4-BE49-F238E27FC236}">
                <a16:creationId xmlns:a16="http://schemas.microsoft.com/office/drawing/2014/main" id="{F1B09B13-71BC-6943-B3BC-C803FBE1B5F7}"/>
              </a:ext>
            </a:extLst>
          </p:cNvPr>
          <p:cNvSpPr txBox="1">
            <a:spLocks noChangeArrowheads="1"/>
          </p:cNvSpPr>
          <p:nvPr/>
        </p:nvSpPr>
        <p:spPr bwMode="auto">
          <a:xfrm>
            <a:off x="8026400" y="4318000"/>
            <a:ext cx="64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a:latin typeface="Arial" panose="020B0604020202020204" pitchFamily="34" charset="0"/>
              </a:rPr>
              <a:t>ILP</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3">
            <a:extLst>
              <a:ext uri="{FF2B5EF4-FFF2-40B4-BE49-F238E27FC236}">
                <a16:creationId xmlns:a16="http://schemas.microsoft.com/office/drawing/2014/main" id="{F9318312-2F1C-084C-9901-AB1811E23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3594100"/>
            <a:ext cx="52800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itle 1">
            <a:extLst>
              <a:ext uri="{FF2B5EF4-FFF2-40B4-BE49-F238E27FC236}">
                <a16:creationId xmlns:a16="http://schemas.microsoft.com/office/drawing/2014/main" id="{A73AF1C9-552A-E647-921F-10202A82DF9B}"/>
              </a:ext>
            </a:extLst>
          </p:cNvPr>
          <p:cNvSpPr>
            <a:spLocks noGrp="1" noChangeArrowheads="1"/>
          </p:cNvSpPr>
          <p:nvPr>
            <p:ph type="title"/>
          </p:nvPr>
        </p:nvSpPr>
        <p:spPr/>
        <p:txBody>
          <a:bodyPr/>
          <a:lstStyle/>
          <a:p>
            <a:r>
              <a:rPr lang="en-US" altLang="en-US"/>
              <a:t>Uniprocessor</a:t>
            </a:r>
          </a:p>
        </p:txBody>
      </p:sp>
      <p:sp>
        <p:nvSpPr>
          <p:cNvPr id="73731" name="Content Placeholder 2">
            <a:extLst>
              <a:ext uri="{FF2B5EF4-FFF2-40B4-BE49-F238E27FC236}">
                <a16:creationId xmlns:a16="http://schemas.microsoft.com/office/drawing/2014/main" id="{9D0B0734-3BB5-4F4C-B859-A02206AD4D44}"/>
              </a:ext>
            </a:extLst>
          </p:cNvPr>
          <p:cNvSpPr>
            <a:spLocks noGrp="1" noChangeArrowheads="1"/>
          </p:cNvSpPr>
          <p:nvPr>
            <p:ph sz="half" idx="1"/>
          </p:nvPr>
        </p:nvSpPr>
        <p:spPr>
          <a:xfrm>
            <a:off x="685800" y="1206500"/>
            <a:ext cx="3810000" cy="5118100"/>
          </a:xfrm>
        </p:spPr>
        <p:txBody>
          <a:bodyPr/>
          <a:lstStyle/>
          <a:p>
            <a:r>
              <a:rPr lang="en-US" altLang="en-US">
                <a:solidFill>
                  <a:srgbClr val="FF0000"/>
                </a:solidFill>
              </a:rPr>
              <a:t>Old CW</a:t>
            </a:r>
          </a:p>
          <a:p>
            <a:pPr>
              <a:buFontTx/>
              <a:buNone/>
            </a:pPr>
            <a:r>
              <a:rPr lang="en-US" altLang="en-US" sz="2000">
                <a:solidFill>
                  <a:srgbClr val="FF0000"/>
                </a:solidFill>
              </a:rPr>
              <a:t>	Uniprocessor performance doubles every 18 months. </a:t>
            </a:r>
          </a:p>
          <a:p>
            <a:r>
              <a:rPr lang="en-US" altLang="en-US">
                <a:solidFill>
                  <a:srgbClr val="00B050"/>
                </a:solidFill>
              </a:rPr>
              <a:t>New CW </a:t>
            </a:r>
          </a:p>
          <a:p>
            <a:pPr>
              <a:buFontTx/>
              <a:buNone/>
            </a:pPr>
            <a:r>
              <a:rPr lang="en-US" altLang="en-US" sz="2000">
                <a:solidFill>
                  <a:srgbClr val="00B050"/>
                </a:solidFill>
              </a:rPr>
              <a:t> 	Power Wall + Memory Wall + ILP Wall = Brick Wall. </a:t>
            </a:r>
          </a:p>
          <a:p>
            <a:pPr>
              <a:buFontTx/>
              <a:buNone/>
            </a:pPr>
            <a:endParaRPr lang="en-US" altLang="en-US" sz="2000"/>
          </a:p>
        </p:txBody>
      </p:sp>
      <p:sp>
        <p:nvSpPr>
          <p:cNvPr id="7" name="Rectangle 6">
            <a:extLst>
              <a:ext uri="{FF2B5EF4-FFF2-40B4-BE49-F238E27FC236}">
                <a16:creationId xmlns:a16="http://schemas.microsoft.com/office/drawing/2014/main" id="{90FDCBD8-C6A4-F743-A9B9-454AB0332601}"/>
              </a:ext>
            </a:extLst>
          </p:cNvPr>
          <p:cNvSpPr/>
          <p:nvPr/>
        </p:nvSpPr>
        <p:spPr>
          <a:xfrm>
            <a:off x="4533900" y="1209675"/>
            <a:ext cx="4572000" cy="2154238"/>
          </a:xfrm>
          <a:prstGeom prst="rect">
            <a:avLst/>
          </a:prstGeom>
        </p:spPr>
        <p:txBody>
          <a:bodyPr>
            <a:spAutoFit/>
          </a:bodyPr>
          <a:lstStyle/>
          <a:p>
            <a:pPr eaLnBrk="1" hangingPunct="1">
              <a:defRPr/>
            </a:pPr>
            <a:r>
              <a:rPr lang="en-US" sz="2000" dirty="0">
                <a:solidFill>
                  <a:schemeClr val="bg1">
                    <a:lumMod val="65000"/>
                  </a:schemeClr>
                </a:solidFill>
                <a:latin typeface="Candara" panose="020E0502030303020204" pitchFamily="34" charset="0"/>
                <a:ea typeface="ＭＳ Ｐゴシック" charset="-128"/>
              </a:rPr>
              <a:t>In 2006, performance is a factor of three below the traditional doubling every 18 months that we enjoyed between 1986 and 2002. </a:t>
            </a:r>
          </a:p>
          <a:p>
            <a:pPr eaLnBrk="1" hangingPunct="1">
              <a:defRPr/>
            </a:pPr>
            <a:endParaRPr lang="en-US" sz="1200" dirty="0">
              <a:solidFill>
                <a:schemeClr val="bg1">
                  <a:lumMod val="65000"/>
                </a:schemeClr>
              </a:solidFill>
              <a:latin typeface="Candara" panose="020E0502030303020204" pitchFamily="34" charset="0"/>
              <a:ea typeface="ＭＳ Ｐゴシック" charset="-128"/>
            </a:endParaRPr>
          </a:p>
          <a:p>
            <a:pPr eaLnBrk="1" hangingPunct="1">
              <a:defRPr/>
            </a:pPr>
            <a:r>
              <a:rPr lang="en-US" sz="2000" dirty="0">
                <a:solidFill>
                  <a:schemeClr val="bg1">
                    <a:lumMod val="65000"/>
                  </a:schemeClr>
                </a:solidFill>
                <a:latin typeface="Candara" panose="020E0502030303020204" pitchFamily="34" charset="0"/>
                <a:ea typeface="ＭＳ Ｐゴシック" charset="-128"/>
              </a:rPr>
              <a:t>The doubling of uniprocessor performance may now take 20 years. </a:t>
            </a:r>
          </a:p>
        </p:txBody>
      </p:sp>
      <p:pic>
        <p:nvPicPr>
          <p:cNvPr id="73733" name="Content Placeholder 5">
            <a:extLst>
              <a:ext uri="{FF2B5EF4-FFF2-40B4-BE49-F238E27FC236}">
                <a16:creationId xmlns:a16="http://schemas.microsoft.com/office/drawing/2014/main" id="{8063E767-7DC9-894E-80C3-5D8E85900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09" t="2138" r="2141" b="963"/>
          <a:stretch>
            <a:fillRect/>
          </a:stretch>
        </p:blipFill>
        <p:spPr bwMode="auto">
          <a:xfrm>
            <a:off x="4830763" y="3822700"/>
            <a:ext cx="431323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9348256-0935-894D-B648-7D0D59207CCD}"/>
              </a:ext>
            </a:extLst>
          </p:cNvPr>
          <p:cNvSpPr>
            <a:spLocks noGrp="1" noChangeArrowheads="1"/>
          </p:cNvSpPr>
          <p:nvPr>
            <p:ph type="title"/>
          </p:nvPr>
        </p:nvSpPr>
        <p:spPr>
          <a:xfrm>
            <a:off x="406400" y="254000"/>
            <a:ext cx="8255000" cy="762000"/>
          </a:xfrm>
        </p:spPr>
        <p:txBody>
          <a:bodyPr/>
          <a:lstStyle/>
          <a:p>
            <a:r>
              <a:rPr lang="en-US" altLang="en-US" sz="2800" dirty="0"/>
              <a:t>On the Evolution of Computer Architecture Wisdom</a:t>
            </a:r>
          </a:p>
        </p:txBody>
      </p:sp>
      <p:sp>
        <p:nvSpPr>
          <p:cNvPr id="75778" name="Content Placeholder 2">
            <a:extLst>
              <a:ext uri="{FF2B5EF4-FFF2-40B4-BE49-F238E27FC236}">
                <a16:creationId xmlns:a16="http://schemas.microsoft.com/office/drawing/2014/main" id="{9515A569-A170-C940-8CCA-86BF2B3726DF}"/>
              </a:ext>
            </a:extLst>
          </p:cNvPr>
          <p:cNvSpPr>
            <a:spLocks noGrp="1" noChangeArrowheads="1"/>
          </p:cNvSpPr>
          <p:nvPr>
            <p:ph idx="1"/>
          </p:nvPr>
        </p:nvSpPr>
        <p:spPr>
          <a:xfrm>
            <a:off x="533400" y="1003300"/>
            <a:ext cx="8001000" cy="5219700"/>
          </a:xfrm>
        </p:spPr>
        <p:txBody>
          <a:bodyPr/>
          <a:lstStyle/>
          <a:p>
            <a:r>
              <a:rPr lang="en-US" altLang="en-US" dirty="0">
                <a:solidFill>
                  <a:srgbClr val="FF0000"/>
                </a:solidFill>
              </a:rPr>
              <a:t>Old CW: Don’</a:t>
            </a:r>
            <a:r>
              <a:rPr lang="en-US" altLang="ja-JP" dirty="0">
                <a:solidFill>
                  <a:srgbClr val="FF0000"/>
                </a:solidFill>
              </a:rPr>
              <a:t>t bother parallelizing your application, as you can just wait a little while and run it on a much faster sequential computer. </a:t>
            </a:r>
          </a:p>
          <a:p>
            <a:pPr>
              <a:buFontTx/>
              <a:buNone/>
            </a:pPr>
            <a:r>
              <a:rPr lang="en-US" altLang="en-US" dirty="0"/>
              <a:t> 	</a:t>
            </a:r>
            <a:r>
              <a:rPr lang="en-US" altLang="en-US" dirty="0">
                <a:solidFill>
                  <a:srgbClr val="00B050"/>
                </a:solidFill>
              </a:rPr>
              <a:t>New CW: It will be a very long wait for a faster sequential computer.</a:t>
            </a:r>
          </a:p>
          <a:p>
            <a:r>
              <a:rPr lang="en-US" altLang="en-US" dirty="0">
                <a:solidFill>
                  <a:srgbClr val="FF0000"/>
                </a:solidFill>
              </a:rPr>
              <a:t>Old CW: Increasing clock frequency is the primary method of improving processor performance. </a:t>
            </a:r>
          </a:p>
          <a:p>
            <a:pPr>
              <a:buFontTx/>
              <a:buNone/>
            </a:pPr>
            <a:r>
              <a:rPr lang="en-US" altLang="en-US" dirty="0"/>
              <a:t> 	</a:t>
            </a:r>
            <a:r>
              <a:rPr lang="en-US" altLang="en-US" dirty="0">
                <a:solidFill>
                  <a:srgbClr val="00B050"/>
                </a:solidFill>
              </a:rPr>
              <a:t>New CW: Increasing parallelism is the primary method of improving processor performance.</a:t>
            </a:r>
          </a:p>
          <a:p>
            <a:r>
              <a:rPr lang="en-US" altLang="en-US" dirty="0">
                <a:solidFill>
                  <a:srgbClr val="FF0000"/>
                </a:solidFill>
              </a:rPr>
              <a:t>Old CW: Less than linear scaling for a multiprocessor application is failure. </a:t>
            </a:r>
          </a:p>
          <a:p>
            <a:pPr>
              <a:buFontTx/>
              <a:buNone/>
            </a:pPr>
            <a:r>
              <a:rPr lang="en-US" altLang="en-US" dirty="0"/>
              <a:t>	</a:t>
            </a:r>
            <a:r>
              <a:rPr lang="en-US" altLang="en-US" dirty="0">
                <a:solidFill>
                  <a:srgbClr val="00B050"/>
                </a:solidFill>
              </a:rPr>
              <a:t>New CW: Given the switch to parallel computing, any speedup via parallelism is a success.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3">
            <a:extLst>
              <a:ext uri="{FF2B5EF4-FFF2-40B4-BE49-F238E27FC236}">
                <a16:creationId xmlns:a16="http://schemas.microsoft.com/office/drawing/2014/main" id="{D3516D86-8312-3441-A45D-34B005ED1A53}"/>
              </a:ext>
            </a:extLst>
          </p:cNvPr>
          <p:cNvSpPr>
            <a:spLocks noGrp="1" noChangeArrowheads="1"/>
          </p:cNvSpPr>
          <p:nvPr>
            <p:ph type="title"/>
          </p:nvPr>
        </p:nvSpPr>
        <p:spPr/>
        <p:txBody>
          <a:bodyPr/>
          <a:lstStyle/>
          <a:p>
            <a:r>
              <a:rPr lang="en-US" altLang="en-US"/>
              <a:t>Technology Rates of …</a:t>
            </a:r>
          </a:p>
        </p:txBody>
      </p:sp>
      <p:sp>
        <p:nvSpPr>
          <p:cNvPr id="5" name="Content Placeholder 4">
            <a:extLst>
              <a:ext uri="{FF2B5EF4-FFF2-40B4-BE49-F238E27FC236}">
                <a16:creationId xmlns:a16="http://schemas.microsoft.com/office/drawing/2014/main" id="{65CC5D3B-4913-8049-9CC5-C4B6F6552A62}"/>
              </a:ext>
            </a:extLst>
          </p:cNvPr>
          <p:cNvSpPr>
            <a:spLocks noGrp="1" noChangeArrowheads="1"/>
          </p:cNvSpPr>
          <p:nvPr>
            <p:ph idx="1"/>
          </p:nvPr>
        </p:nvSpPr>
        <p:spPr/>
        <p:txBody>
          <a:bodyPr/>
          <a:lstStyle/>
          <a:p>
            <a:r>
              <a:rPr lang="en-US" altLang="en-US" dirty="0"/>
              <a:t>Processor</a:t>
            </a:r>
          </a:p>
          <a:p>
            <a:pPr lvl="1"/>
            <a:r>
              <a:rPr lang="en-US" altLang="en-US" dirty="0"/>
              <a:t>Logic Capacity:  ~30% per year</a:t>
            </a:r>
          </a:p>
          <a:p>
            <a:pPr lvl="1"/>
            <a:r>
              <a:rPr lang="en-US" altLang="en-US" dirty="0"/>
              <a:t>Clock Rate:  ~20% per year (2003-2011); </a:t>
            </a:r>
          </a:p>
          <a:p>
            <a:pPr marL="917575" lvl="1" indent="0">
              <a:spcBef>
                <a:spcPts val="0"/>
              </a:spcBef>
              <a:buNone/>
            </a:pPr>
            <a:r>
              <a:rPr lang="en-US" altLang="en-US" dirty="0"/>
              <a:t>~10% per year (2011-2015); ~3% per year (2015-now) … why?</a:t>
            </a:r>
          </a:p>
          <a:p>
            <a:r>
              <a:rPr lang="en-US" altLang="en-US" dirty="0"/>
              <a:t>Memory</a:t>
            </a:r>
          </a:p>
          <a:p>
            <a:pPr lvl="1"/>
            <a:r>
              <a:rPr lang="en-US" altLang="en-US" dirty="0"/>
              <a:t>DRAM Capacity:  ~60% per year (4x every 3 years)</a:t>
            </a:r>
          </a:p>
          <a:p>
            <a:pPr lvl="1"/>
            <a:r>
              <a:rPr lang="en-US" altLang="en-US" dirty="0"/>
              <a:t>Memory Speed:  ~10% per year</a:t>
            </a:r>
          </a:p>
          <a:p>
            <a:pPr lvl="1"/>
            <a:r>
              <a:rPr lang="en-US" altLang="en-US" dirty="0"/>
              <a:t>Cost Per Bit:  Improves ~25% per year</a:t>
            </a:r>
          </a:p>
          <a:p>
            <a:r>
              <a:rPr lang="en-US" altLang="en-US" dirty="0"/>
              <a:t>Disk</a:t>
            </a:r>
          </a:p>
          <a:p>
            <a:pPr lvl="1"/>
            <a:r>
              <a:rPr lang="en-US" altLang="en-US" dirty="0"/>
              <a:t>Capacity:  ~60% per year</a:t>
            </a:r>
          </a:p>
          <a:p>
            <a:pPr lvl="1"/>
            <a:r>
              <a:rPr lang="en-US" altLang="en-US" dirty="0"/>
              <a:t>Total Use of Data:  ~100% per 9 months!</a:t>
            </a:r>
          </a:p>
          <a:p>
            <a:r>
              <a:rPr lang="en-US" altLang="en-US" dirty="0"/>
              <a:t>Network</a:t>
            </a:r>
          </a:p>
          <a:p>
            <a:pPr lvl="1"/>
            <a:r>
              <a:rPr lang="en-US" altLang="en-US" dirty="0"/>
              <a:t>Bandwidth:  100%+ per year</a:t>
            </a:r>
          </a:p>
        </p:txBody>
      </p:sp>
      <p:pic>
        <p:nvPicPr>
          <p:cNvPr id="8" name="Content Placeholder 5">
            <a:extLst>
              <a:ext uri="{FF2B5EF4-FFF2-40B4-BE49-F238E27FC236}">
                <a16:creationId xmlns:a16="http://schemas.microsoft.com/office/drawing/2014/main" id="{A10D796E-4095-A04D-93A3-9909DD36D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09" t="2138" r="2141" b="963"/>
          <a:stretch>
            <a:fillRect/>
          </a:stretch>
        </p:blipFill>
        <p:spPr bwMode="auto">
          <a:xfrm>
            <a:off x="5803900" y="108934"/>
            <a:ext cx="3251200" cy="2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accel="50000" decel="5000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accel="50000" decel="50000" fill="hold" grpId="0"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 calcmode="lin" valueType="num">
                                      <p:cBhvr additive="base">
                                        <p:cTn id="6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CBC16DF-C536-C64E-B860-1C01E0DC6ABE}"/>
              </a:ext>
            </a:extLst>
          </p:cNvPr>
          <p:cNvSpPr>
            <a:spLocks noGrp="1" noChangeArrowheads="1"/>
          </p:cNvSpPr>
          <p:nvPr>
            <p:ph type="title"/>
          </p:nvPr>
        </p:nvSpPr>
        <p:spPr/>
        <p:txBody>
          <a:bodyPr/>
          <a:lstStyle/>
          <a:p>
            <a:r>
              <a:rPr lang="en-US" altLang="en-US"/>
              <a:t>Execution Time</a:t>
            </a:r>
          </a:p>
        </p:txBody>
      </p:sp>
      <p:sp>
        <p:nvSpPr>
          <p:cNvPr id="21506" name="Content Placeholder 2">
            <a:extLst>
              <a:ext uri="{FF2B5EF4-FFF2-40B4-BE49-F238E27FC236}">
                <a16:creationId xmlns:a16="http://schemas.microsoft.com/office/drawing/2014/main" id="{1FFEE613-BEB4-AB45-8CF3-33466BECE8F3}"/>
              </a:ext>
            </a:extLst>
          </p:cNvPr>
          <p:cNvSpPr>
            <a:spLocks noGrp="1" noChangeArrowheads="1"/>
          </p:cNvSpPr>
          <p:nvPr>
            <p:ph idx="1"/>
          </p:nvPr>
        </p:nvSpPr>
        <p:spPr>
          <a:xfrm>
            <a:off x="685800" y="1897063"/>
            <a:ext cx="7772400" cy="4427537"/>
          </a:xfrm>
        </p:spPr>
        <p:txBody>
          <a:bodyPr/>
          <a:lstStyle/>
          <a:p>
            <a:pPr>
              <a:tabLst>
                <a:tab pos="1201738" algn="l"/>
                <a:tab pos="1541463" algn="l"/>
              </a:tabLst>
            </a:pPr>
            <a:r>
              <a:rPr lang="en-US" altLang="en-US" dirty="0"/>
              <a:t>Time	= 	Clock Speed * CPI * Instruction Count </a:t>
            </a:r>
          </a:p>
          <a:p>
            <a:pPr>
              <a:buFontTx/>
              <a:buNone/>
              <a:tabLst>
                <a:tab pos="1201738" algn="l"/>
                <a:tab pos="1541463" algn="l"/>
              </a:tabLst>
            </a:pPr>
            <a:r>
              <a:rPr lang="en-US" altLang="en-US" dirty="0"/>
              <a:t> 		=	seconds/cycle * cycles/</a:t>
            </a:r>
            <a:r>
              <a:rPr lang="en-US" altLang="en-US" dirty="0" err="1"/>
              <a:t>instr</a:t>
            </a:r>
            <a:r>
              <a:rPr lang="en-US" altLang="en-US" dirty="0"/>
              <a:t> * </a:t>
            </a:r>
            <a:r>
              <a:rPr lang="en-US" altLang="en-US" dirty="0" err="1"/>
              <a:t>instrs</a:t>
            </a:r>
            <a:r>
              <a:rPr lang="en-US" altLang="en-US" dirty="0"/>
              <a:t>/program</a:t>
            </a:r>
          </a:p>
          <a:p>
            <a:pPr>
              <a:buFontTx/>
              <a:buNone/>
              <a:tabLst>
                <a:tab pos="1201738" algn="l"/>
                <a:tab pos="1541463" algn="l"/>
              </a:tabLst>
            </a:pPr>
            <a:r>
              <a:rPr lang="en-US" altLang="en-US" dirty="0"/>
              <a:t>		=	seconds/program</a:t>
            </a:r>
          </a:p>
          <a:p>
            <a:pPr>
              <a:buFontTx/>
              <a:buNone/>
              <a:tabLst>
                <a:tab pos="1201738" algn="l"/>
                <a:tab pos="1541463" algn="l"/>
              </a:tabLst>
            </a:pPr>
            <a:endParaRPr lang="en-US" altLang="en-US" dirty="0"/>
          </a:p>
          <a:p>
            <a:pPr>
              <a:tabLst>
                <a:tab pos="1201738" algn="l"/>
                <a:tab pos="1541463" algn="l"/>
              </a:tabLst>
            </a:pPr>
            <a:r>
              <a:rPr lang="en-US" altLang="en-US" i="1" dirty="0"/>
              <a:t>Execution time is the only reliable measure of computer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xEl>
                                              <p:pRg st="1" end="1"/>
                                            </p:txEl>
                                          </p:spTgt>
                                        </p:tgtEl>
                                        <p:attrNameLst>
                                          <p:attrName>style.visibility</p:attrName>
                                        </p:attrNameLst>
                                      </p:cBhvr>
                                      <p:to>
                                        <p:strVal val="visible"/>
                                      </p:to>
                                    </p:set>
                                    <p:animEffect transition="in" filter="dissolve">
                                      <p:cBhvr>
                                        <p:cTn id="7" dur="500"/>
                                        <p:tgtEl>
                                          <p:spTgt spid="2150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6">
                                            <p:txEl>
                                              <p:pRg st="2" end="2"/>
                                            </p:txEl>
                                          </p:spTgt>
                                        </p:tgtEl>
                                        <p:attrNameLst>
                                          <p:attrName>style.visibility</p:attrName>
                                        </p:attrNameLst>
                                      </p:cBhvr>
                                      <p:to>
                                        <p:strVal val="visible"/>
                                      </p:to>
                                    </p:set>
                                    <p:animEffect transition="in" filter="dissolve">
                                      <p:cBhvr>
                                        <p:cTn id="12" dur="500"/>
                                        <p:tgtEl>
                                          <p:spTgt spid="215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2776CD13-E47E-E84C-9A30-ED37563D3CA1}"/>
              </a:ext>
            </a:extLst>
          </p:cNvPr>
          <p:cNvSpPr>
            <a:spLocks noGrp="1" noChangeArrowheads="1"/>
          </p:cNvSpPr>
          <p:nvPr>
            <p:ph type="title"/>
          </p:nvPr>
        </p:nvSpPr>
        <p:spPr/>
        <p:txBody>
          <a:bodyPr/>
          <a:lstStyle/>
          <a:p>
            <a:r>
              <a:rPr lang="en-US" altLang="en-US"/>
              <a:t>What is Amdahl’</a:t>
            </a:r>
            <a:r>
              <a:rPr lang="en-US" altLang="ja-JP"/>
              <a:t>s Law?</a:t>
            </a:r>
            <a:endParaRPr lang="en-US" altLang="en-US"/>
          </a:p>
        </p:txBody>
      </p:sp>
      <p:sp>
        <p:nvSpPr>
          <p:cNvPr id="22530" name="Content Placeholder 2">
            <a:extLst>
              <a:ext uri="{FF2B5EF4-FFF2-40B4-BE49-F238E27FC236}">
                <a16:creationId xmlns:a16="http://schemas.microsoft.com/office/drawing/2014/main" id="{8724F340-FCCA-6B4A-A169-13A866510DE6}"/>
              </a:ext>
            </a:extLst>
          </p:cNvPr>
          <p:cNvSpPr>
            <a:spLocks noGrp="1" noChangeArrowheads="1"/>
          </p:cNvSpPr>
          <p:nvPr>
            <p:ph idx="1"/>
          </p:nvPr>
        </p:nvSpPr>
        <p:spPr/>
        <p:txBody>
          <a:bodyPr/>
          <a:lstStyle/>
          <a:p>
            <a:r>
              <a:rPr lang="en-US" altLang="en-US"/>
              <a:t>Speedup due to enhancement </a:t>
            </a:r>
            <a:r>
              <a:rPr lang="en-US" altLang="en-US" i="1"/>
              <a:t>E</a:t>
            </a:r>
          </a:p>
          <a:p>
            <a:endParaRPr lang="en-US" altLang="en-US" i="1"/>
          </a:p>
          <a:p>
            <a:endParaRPr lang="en-US" altLang="en-US" i="1"/>
          </a:p>
          <a:p>
            <a:endParaRPr lang="en-US" altLang="en-US" i="1"/>
          </a:p>
          <a:p>
            <a:endParaRPr lang="en-US" altLang="en-US" i="1"/>
          </a:p>
          <a:p>
            <a:r>
              <a:rPr lang="en-US" altLang="en-US"/>
              <a:t>Suppose enhancement </a:t>
            </a:r>
            <a:r>
              <a:rPr lang="en-US" altLang="en-US" i="1"/>
              <a:t>E</a:t>
            </a:r>
            <a:r>
              <a:rPr lang="en-US" altLang="en-US"/>
              <a:t> accelerates a fraction </a:t>
            </a:r>
            <a:r>
              <a:rPr lang="en-US" altLang="en-US" i="1"/>
              <a:t>F</a:t>
            </a:r>
            <a:r>
              <a:rPr lang="en-US" altLang="en-US"/>
              <a:t> of the computation by a factor of </a:t>
            </a:r>
            <a:r>
              <a:rPr lang="en-US" altLang="en-US" i="1"/>
              <a:t>S </a:t>
            </a:r>
            <a:endParaRPr lang="en-US" altLang="en-US"/>
          </a:p>
        </p:txBody>
      </p:sp>
      <p:pic>
        <p:nvPicPr>
          <p:cNvPr id="22531" name="Picture 3">
            <a:extLst>
              <a:ext uri="{FF2B5EF4-FFF2-40B4-BE49-F238E27FC236}">
                <a16:creationId xmlns:a16="http://schemas.microsoft.com/office/drawing/2014/main" id="{9982D7BC-2510-B340-B0B4-6316020242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25" y="1820863"/>
            <a:ext cx="83264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a:extLst>
              <a:ext uri="{FF2B5EF4-FFF2-40B4-BE49-F238E27FC236}">
                <a16:creationId xmlns:a16="http://schemas.microsoft.com/office/drawing/2014/main" id="{70C8C8E6-72EA-3A40-9B2D-74850040AD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163" y="4452938"/>
            <a:ext cx="84312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6E5A71CF-C440-394F-B750-FCE68F159DA9}"/>
              </a:ext>
            </a:extLst>
          </p:cNvPr>
          <p:cNvSpPr>
            <a:spLocks noGrp="1" noChangeArrowheads="1"/>
          </p:cNvSpPr>
          <p:nvPr>
            <p:ph type="title"/>
          </p:nvPr>
        </p:nvSpPr>
        <p:spPr/>
        <p:txBody>
          <a:bodyPr/>
          <a:lstStyle/>
          <a:p>
            <a:r>
              <a:rPr lang="en-US" altLang="en-US"/>
              <a:t>Just How Fast is </a:t>
            </a:r>
            <a:r>
              <a:rPr lang="ja-JP" altLang="en-US"/>
              <a:t>“</a:t>
            </a:r>
            <a:r>
              <a:rPr lang="en-US" altLang="ja-JP"/>
              <a:t>Fast</a:t>
            </a:r>
            <a:r>
              <a:rPr lang="ja-JP" altLang="en-US"/>
              <a:t>”</a:t>
            </a:r>
            <a:r>
              <a:rPr lang="en-US" altLang="ja-JP"/>
              <a:t>?</a:t>
            </a:r>
            <a:endParaRPr lang="en-US" altLang="en-US"/>
          </a:p>
        </p:txBody>
      </p:sp>
      <p:sp>
        <p:nvSpPr>
          <p:cNvPr id="24578" name="Content Placeholder 2">
            <a:extLst>
              <a:ext uri="{FF2B5EF4-FFF2-40B4-BE49-F238E27FC236}">
                <a16:creationId xmlns:a16="http://schemas.microsoft.com/office/drawing/2014/main" id="{9B8F5767-63FC-C84F-8E93-C38EA56BC2F4}"/>
              </a:ext>
            </a:extLst>
          </p:cNvPr>
          <p:cNvSpPr>
            <a:spLocks noGrp="1" noChangeArrowheads="1"/>
          </p:cNvSpPr>
          <p:nvPr>
            <p:ph idx="1"/>
          </p:nvPr>
        </p:nvSpPr>
        <p:spPr>
          <a:xfrm>
            <a:off x="685800" y="1219200"/>
            <a:ext cx="8110538" cy="5105400"/>
          </a:xfrm>
        </p:spPr>
        <p:txBody>
          <a:bodyPr/>
          <a:lstStyle/>
          <a:p>
            <a:r>
              <a:rPr lang="en-US" altLang="en-US" dirty="0"/>
              <a:t>New CPU comes out that is a whopping 10x faster</a:t>
            </a:r>
          </a:p>
          <a:p>
            <a:r>
              <a:rPr lang="en-US" altLang="en-US" dirty="0"/>
              <a:t>Assume an I/O-bound server where 60% of time waits for I/O</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Don’t get </a:t>
            </a:r>
            <a:r>
              <a:rPr lang="ja-JP" altLang="en-US"/>
              <a:t>“</a:t>
            </a:r>
            <a:r>
              <a:rPr lang="en-US" altLang="ja-JP" dirty="0"/>
              <a:t>wow</a:t>
            </a:r>
            <a:r>
              <a:rPr lang="ja-JP" altLang="en-US"/>
              <a:t>”</a:t>
            </a:r>
            <a:r>
              <a:rPr lang="en-US" altLang="ja-JP" dirty="0"/>
              <a:t>-ed by 10x faster.  It’s only 1.56x faster in this case.</a:t>
            </a:r>
            <a:endParaRPr lang="en-US" altLang="en-US" dirty="0"/>
          </a:p>
        </p:txBody>
      </p:sp>
      <p:pic>
        <p:nvPicPr>
          <p:cNvPr id="24579" name="Picture 3">
            <a:extLst>
              <a:ext uri="{FF2B5EF4-FFF2-40B4-BE49-F238E27FC236}">
                <a16:creationId xmlns:a16="http://schemas.microsoft.com/office/drawing/2014/main" id="{2F429526-AA85-F646-B606-A64B2D31D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2636838"/>
            <a:ext cx="73247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3">
            <a:extLst>
              <a:ext uri="{FF2B5EF4-FFF2-40B4-BE49-F238E27FC236}">
                <a16:creationId xmlns:a16="http://schemas.microsoft.com/office/drawing/2014/main" id="{795B6CC3-37CF-DB42-9185-FE4323FC3087}"/>
              </a:ext>
            </a:extLst>
          </p:cNvPr>
          <p:cNvSpPr>
            <a:spLocks noGrp="1" noChangeArrowheads="1"/>
          </p:cNvSpPr>
          <p:nvPr>
            <p:ph type="title"/>
          </p:nvPr>
        </p:nvSpPr>
        <p:spPr>
          <a:xfrm>
            <a:off x="722313" y="2522538"/>
            <a:ext cx="7772400" cy="3246437"/>
          </a:xfrm>
        </p:spPr>
        <p:txBody>
          <a:bodyPr/>
          <a:lstStyle/>
          <a:p>
            <a:pPr algn="ctr"/>
            <a:r>
              <a:rPr lang="en-US" altLang="en-US" sz="3600" b="0" cap="none"/>
              <a:t>If we build a new architecture,</a:t>
            </a:r>
            <a:br>
              <a:rPr lang="en-US" altLang="en-US" sz="3600" b="0" cap="none"/>
            </a:br>
            <a:r>
              <a:rPr lang="en-US" altLang="en-US" sz="3600" b="0" cap="none"/>
              <a:t>how do we tell how good it 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3">
            <a:extLst>
              <a:ext uri="{FF2B5EF4-FFF2-40B4-BE49-F238E27FC236}">
                <a16:creationId xmlns:a16="http://schemas.microsoft.com/office/drawing/2014/main" id="{441BB620-35CA-AF42-A20E-BEEB2C1DD338}"/>
              </a:ext>
            </a:extLst>
          </p:cNvPr>
          <p:cNvSpPr>
            <a:spLocks noGrp="1" noChangeArrowheads="1"/>
          </p:cNvSpPr>
          <p:nvPr>
            <p:ph type="title"/>
          </p:nvPr>
        </p:nvSpPr>
        <p:spPr>
          <a:xfrm>
            <a:off x="685800" y="207963"/>
            <a:ext cx="7772400" cy="762000"/>
          </a:xfrm>
        </p:spPr>
        <p:txBody>
          <a:bodyPr/>
          <a:lstStyle/>
          <a:p>
            <a:pPr algn="ctr"/>
            <a:r>
              <a:rPr lang="en-US" altLang="en-US" dirty="0"/>
              <a:t>Basis of Architectural Evaluation</a:t>
            </a:r>
          </a:p>
        </p:txBody>
      </p:sp>
      <p:graphicFrame>
        <p:nvGraphicFramePr>
          <p:cNvPr id="6" name="Content Placeholder 5">
            <a:extLst>
              <a:ext uri="{FF2B5EF4-FFF2-40B4-BE49-F238E27FC236}">
                <a16:creationId xmlns:a16="http://schemas.microsoft.com/office/drawing/2014/main" id="{451CA7A1-B973-CD43-B8DD-D5317B045140}"/>
              </a:ext>
            </a:extLst>
          </p:cNvPr>
          <p:cNvGraphicFramePr>
            <a:graphicFrameLocks noGrp="1"/>
          </p:cNvGraphicFramePr>
          <p:nvPr>
            <p:ph idx="1"/>
            <p:extLst>
              <p:ext uri="{D42A27DB-BD31-4B8C-83A1-F6EECF244321}">
                <p14:modId xmlns:p14="http://schemas.microsoft.com/office/powerpoint/2010/main" val="4036645281"/>
              </p:ext>
            </p:extLst>
          </p:nvPr>
        </p:nvGraphicFramePr>
        <p:xfrm>
          <a:off x="304800" y="977900"/>
          <a:ext cx="8686800" cy="4913313"/>
        </p:xfrm>
        <a:graphic>
          <a:graphicData uri="http://schemas.openxmlformats.org/drawingml/2006/table">
            <a:tbl>
              <a:tblPr/>
              <a:tblGrid>
                <a:gridCol w="27178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3149600">
                  <a:extLst>
                    <a:ext uri="{9D8B030D-6E8A-4147-A177-3AD203B41FA5}">
                      <a16:colId xmlns:a16="http://schemas.microsoft.com/office/drawing/2014/main" val="20002"/>
                    </a:ext>
                  </a:extLst>
                </a:gridCol>
              </a:tblGrid>
              <a:tr h="371433">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ndara" panose="020E0502030303020204" pitchFamily="34" charset="0"/>
                          <a:ea typeface="ＭＳ Ｐゴシック" panose="020B0600070205080204" pitchFamily="34" charset="-128"/>
                        </a:rPr>
                        <a:t>Approach</a:t>
                      </a:r>
                    </a:p>
                  </a:txBody>
                  <a:tcPr marT="45719" marB="45719"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ndara" panose="020E0502030303020204" pitchFamily="34" charset="0"/>
                          <a:ea typeface="ＭＳ Ｐゴシック" panose="020B0600070205080204" pitchFamily="34" charset="-128"/>
                        </a:rPr>
                        <a:t>Pros</a:t>
                      </a:r>
                    </a:p>
                  </a:txBody>
                  <a:tcPr marT="45719" marB="45719"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800" b="1" i="0" u="none" strike="noStrike" cap="none" normalizeH="0" baseline="0">
                          <a:ln>
                            <a:noFill/>
                          </a:ln>
                          <a:solidFill>
                            <a:srgbClr val="FFFFFF"/>
                          </a:solidFill>
                          <a:effectLst/>
                          <a:latin typeface="Candara" panose="020E0502030303020204" pitchFamily="34" charset="0"/>
                          <a:ea typeface="ＭＳ Ｐゴシック" panose="020B0600070205080204" pitchFamily="34" charset="-128"/>
                        </a:rPr>
                        <a:t>Cons</a:t>
                      </a:r>
                    </a:p>
                  </a:txBody>
                  <a:tcPr marT="45719" marB="45719"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188904">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Actual Target Workload</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Representative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Very specific</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Non-portable</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Difficult to run or measure</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Hard to identify cause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1"/>
                  </a:ext>
                </a:extLst>
              </a:tr>
              <a:tr h="1188904">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Full Application Benchmarks</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Portable</a:t>
                      </a:r>
                    </a:p>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Widely used</a:t>
                      </a:r>
                    </a:p>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Improvements useful in reality</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Less representative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4397">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Small </a:t>
                      </a:r>
                      <a:r>
                        <a:rPr kumimoji="0" lang="ja-JP"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kernel</a:t>
                      </a:r>
                      <a:r>
                        <a:rPr kumimoji="0" lang="ja-JP"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 benchmarks</a:t>
                      </a:r>
                      <a:endPar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Easy to run</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Early in design cycle</a:t>
                      </a:r>
                    </a:p>
                    <a:p>
                      <a:pPr marL="236538" marR="0" lvl="0" indent="-169863"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Easy to </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fool</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endPar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p>
                      <a:pPr marL="236538" marR="0" lvl="0" indent="-169863"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3"/>
                  </a:ext>
                </a:extLst>
              </a:tr>
              <a:tr h="640077">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Microbenchmarks</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Identify peak capability &amp; potential bottlenecks</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Peak</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 may be a long way from application performance</a:t>
                      </a: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09598">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Dwarfs* </a:t>
                      </a: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sym typeface="Wingdings" pitchFamily="2" charset="2"/>
                        </a:rPr>
                        <a:t> Motifs</a:t>
                      </a:r>
                      <a:endPar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(e.g., </a:t>
                      </a:r>
                      <a:r>
                        <a:rPr kumimoji="0" lang="en-US" altLang="en-US" sz="1600" b="0" i="0" u="none" strike="noStrike" cap="none" normalizeH="0" baseline="0" dirty="0" err="1">
                          <a:ln>
                            <a:noFill/>
                          </a:ln>
                          <a:solidFill>
                            <a:srgbClr val="000000"/>
                          </a:solidFill>
                          <a:effectLst/>
                          <a:latin typeface="Candara" panose="020E0502030303020204" pitchFamily="34" charset="0"/>
                          <a:ea typeface="ＭＳ Ｐゴシック" panose="020B0600070205080204" pitchFamily="34" charset="-128"/>
                        </a:rPr>
                        <a:t>OpenDwarfs</a:t>
                      </a: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5"/>
                  </a:ext>
                </a:extLst>
              </a:tr>
            </a:tbl>
          </a:graphicData>
        </a:graphic>
      </p:graphicFrame>
      <p:sp>
        <p:nvSpPr>
          <p:cNvPr id="27678" name="TextBox 3">
            <a:extLst>
              <a:ext uri="{FF2B5EF4-FFF2-40B4-BE49-F238E27FC236}">
                <a16:creationId xmlns:a16="http://schemas.microsoft.com/office/drawing/2014/main" id="{C851530D-0BB4-A04B-936E-8826B4A85C38}"/>
              </a:ext>
            </a:extLst>
          </p:cNvPr>
          <p:cNvSpPr txBox="1">
            <a:spLocks noChangeArrowheads="1"/>
          </p:cNvSpPr>
          <p:nvPr/>
        </p:nvSpPr>
        <p:spPr bwMode="auto">
          <a:xfrm>
            <a:off x="304800" y="5918200"/>
            <a:ext cx="868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1400" dirty="0"/>
              <a:t>* See </a:t>
            </a:r>
            <a:r>
              <a:rPr lang="ja-JP" altLang="en-US" sz="1400"/>
              <a:t>“</a:t>
            </a:r>
            <a:r>
              <a:rPr lang="en-US" altLang="ja-JP" sz="1400" dirty="0"/>
              <a:t>The Landscape of Parallel Computing Research: A View from Berkeley,</a:t>
            </a:r>
            <a:r>
              <a:rPr lang="ja-JP" altLang="en-US" sz="1400"/>
              <a:t>”</a:t>
            </a:r>
            <a:r>
              <a:rPr lang="en-US" altLang="ja-JP" sz="1400" dirty="0"/>
              <a:t> December 2006.</a:t>
            </a:r>
            <a:endParaRPr lang="en-US" altLang="en-US" sz="1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229771</TotalTime>
  <Words>2914</Words>
  <Application>Microsoft Macintosh PowerPoint</Application>
  <PresentationFormat>On-screen Show (4:3)</PresentationFormat>
  <Paragraphs>449</Paragraphs>
  <Slides>37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Baskerville Old Face</vt:lpstr>
      <vt:lpstr>Calibri</vt:lpstr>
      <vt:lpstr>Candara</vt:lpstr>
      <vt:lpstr>Comic Sans MS</vt:lpstr>
      <vt:lpstr>Copperplate Gothic Light</vt:lpstr>
      <vt:lpstr>Lucida Grande</vt:lpstr>
      <vt:lpstr>Times New Roman</vt:lpstr>
      <vt:lpstr>VT</vt:lpstr>
      <vt:lpstr>PowerPoint Presentation</vt:lpstr>
      <vt:lpstr>Acknowledgements</vt:lpstr>
      <vt:lpstr>Technology</vt:lpstr>
      <vt:lpstr>Technology Rates of …</vt:lpstr>
      <vt:lpstr>Execution Time</vt:lpstr>
      <vt:lpstr>What is Amdahl’s Law?</vt:lpstr>
      <vt:lpstr>Just How Fast is “Fast”?</vt:lpstr>
      <vt:lpstr>If we build a new architecture, how do we tell how good it is?</vt:lpstr>
      <vt:lpstr>Basis of Architectural Evaluation</vt:lpstr>
      <vt:lpstr>Evaluating Instructions</vt:lpstr>
      <vt:lpstr>RISC “Revolution”</vt:lpstr>
      <vt:lpstr>RISC:  MIPS Instruction Set</vt:lpstr>
      <vt:lpstr>RISC Philosophy</vt:lpstr>
      <vt:lpstr>What is pipelining?</vt:lpstr>
      <vt:lpstr>Pipelining Review</vt:lpstr>
      <vt:lpstr>Conventional Pipelined Execution</vt:lpstr>
      <vt:lpstr>Pipelined Architecture</vt:lpstr>
      <vt:lpstr>Why MIPS is “Awesome”</vt:lpstr>
      <vt:lpstr>Limits to Pipelining</vt:lpstr>
      <vt:lpstr>Focus on the Common Case</vt:lpstr>
      <vt:lpstr>What is the memory hierarchy? (Why does a memory hierarchy exist?)</vt:lpstr>
      <vt:lpstr>Why Care about Memory?</vt:lpstr>
      <vt:lpstr>Memory Levels</vt:lpstr>
      <vt:lpstr>Memory Hierarchy</vt:lpstr>
      <vt:lpstr>Cost of Fabrication</vt:lpstr>
      <vt:lpstr>Wisdom:  Where is Computer Architecture Going?</vt:lpstr>
      <vt:lpstr>Looking to the Future</vt:lpstr>
      <vt:lpstr>Power</vt:lpstr>
      <vt:lpstr>PowerPoint Presentation</vt:lpstr>
      <vt:lpstr>PowerPoint Presentation</vt:lpstr>
      <vt:lpstr>Compute vs. Memory</vt:lpstr>
      <vt:lpstr>Evolution of Computation</vt:lpstr>
      <vt:lpstr>Intel Finally “Gets It” …</vt:lpstr>
      <vt:lpstr>Instruction Level</vt:lpstr>
      <vt:lpstr>PowerPoint Presentation</vt:lpstr>
      <vt:lpstr>Uniprocessor</vt:lpstr>
      <vt:lpstr>On the Evolution of Computer Architecture Wisdom</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115</cp:revision>
  <cp:lastPrinted>2022-01-24T00:20:22Z</cp:lastPrinted>
  <dcterms:created xsi:type="dcterms:W3CDTF">2012-03-15T05:56:43Z</dcterms:created>
  <dcterms:modified xsi:type="dcterms:W3CDTF">2022-07-13T13:35:43Z</dcterms:modified>
</cp:coreProperties>
</file>